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1"/>
  </p:notesMasterIdLst>
  <p:sldIdLst>
    <p:sldId id="256" r:id="rId2"/>
    <p:sldId id="257" r:id="rId3"/>
    <p:sldId id="287" r:id="rId4"/>
    <p:sldId id="289" r:id="rId5"/>
    <p:sldId id="292" r:id="rId6"/>
    <p:sldId id="293" r:id="rId7"/>
    <p:sldId id="294" r:id="rId8"/>
    <p:sldId id="295" r:id="rId9"/>
    <p:sldId id="296" r:id="rId10"/>
    <p:sldId id="288" r:id="rId11"/>
    <p:sldId id="262" r:id="rId12"/>
    <p:sldId id="277" r:id="rId13"/>
    <p:sldId id="278" r:id="rId14"/>
    <p:sldId id="258" r:id="rId15"/>
    <p:sldId id="281" r:id="rId16"/>
    <p:sldId id="280" r:id="rId17"/>
    <p:sldId id="290" r:id="rId18"/>
    <p:sldId id="263" r:id="rId19"/>
    <p:sldId id="291" r:id="rId20"/>
  </p:sldIdLst>
  <p:sldSz cx="12192000" cy="6858000"/>
  <p:notesSz cx="6858000" cy="9144000"/>
  <p:defaultTextStyle>
    <a:defPPr>
      <a:defRPr lang="en-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1A0A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780"/>
    <p:restoredTop sz="79252"/>
  </p:normalViewPr>
  <p:slideViewPr>
    <p:cSldViewPr snapToGrid="0">
      <p:cViewPr varScale="1">
        <p:scale>
          <a:sx n="87" d="100"/>
          <a:sy n="87" d="100"/>
        </p:scale>
        <p:origin x="208" y="4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DK"/>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B8F9B4B-4160-F844-A372-CD18D996701E}" type="datetimeFigureOut">
              <a:rPr lang="en-DK" smtClean="0"/>
              <a:t>15/11/2024</a:t>
            </a:fld>
            <a:endParaRPr lang="en-DK"/>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DK"/>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DK"/>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D28AFF-B84D-8F49-BA9B-C42DFE722FCF}" type="slidenum">
              <a:rPr lang="en-DK" smtClean="0"/>
              <a:t>‹#›</a:t>
            </a:fld>
            <a:endParaRPr lang="en-DK"/>
          </a:p>
        </p:txBody>
      </p:sp>
    </p:spTree>
    <p:extLst>
      <p:ext uri="{BB962C8B-B14F-4D97-AF65-F5344CB8AC3E}">
        <p14:creationId xmlns:p14="http://schemas.microsoft.com/office/powerpoint/2010/main" val="19961169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effectLst/>
                <a:latin typeface="Inter"/>
              </a:rPr>
              <a:t>The rise of big data has made it increasingly necessary to be able to </a:t>
            </a:r>
            <a:r>
              <a:rPr lang="en-GB" b="0" i="0" dirty="0" err="1">
                <a:effectLst/>
                <a:latin typeface="Inter"/>
              </a:rPr>
              <a:t>analyze</a:t>
            </a:r>
            <a:r>
              <a:rPr lang="en-GB" b="0" i="0" dirty="0">
                <a:effectLst/>
                <a:latin typeface="Inter"/>
              </a:rPr>
              <a:t> and perform experiments on large datasets in a portable and reproducible manner. Parallelization and distributed computing are the best ways to tackle this challenge, but the tools commonly available to computational scientists often lack good support for these techniques, or they provide a model that fits poorly with the needs of computational scientists. </a:t>
            </a:r>
            <a:r>
              <a:rPr lang="en-GB" b="0" i="0" dirty="0" err="1">
                <a:effectLst/>
                <a:latin typeface="Inter"/>
              </a:rPr>
              <a:t>Nextflow</a:t>
            </a:r>
            <a:r>
              <a:rPr lang="en-GB" b="0" i="0" dirty="0">
                <a:effectLst/>
                <a:latin typeface="Inter"/>
              </a:rPr>
              <a:t> was particularly created to address these challenges.</a:t>
            </a:r>
            <a:endParaRPr lang="en-DK" dirty="0"/>
          </a:p>
          <a:p>
            <a:endParaRPr lang="en-DK" dirty="0"/>
          </a:p>
        </p:txBody>
      </p:sp>
      <p:sp>
        <p:nvSpPr>
          <p:cNvPr id="4" name="Slide Number Placeholder 3"/>
          <p:cNvSpPr>
            <a:spLocks noGrp="1"/>
          </p:cNvSpPr>
          <p:nvPr>
            <p:ph type="sldNum" sz="quarter" idx="5"/>
          </p:nvPr>
        </p:nvSpPr>
        <p:spPr/>
        <p:txBody>
          <a:bodyPr/>
          <a:lstStyle/>
          <a:p>
            <a:fld id="{10D28AFF-B84D-8F49-BA9B-C42DFE722FCF}" type="slidenum">
              <a:rPr lang="en-DK" smtClean="0"/>
              <a:t>3</a:t>
            </a:fld>
            <a:endParaRPr lang="en-DK"/>
          </a:p>
        </p:txBody>
      </p:sp>
    </p:spTree>
    <p:extLst>
      <p:ext uri="{BB962C8B-B14F-4D97-AF65-F5344CB8AC3E}">
        <p14:creationId xmlns:p14="http://schemas.microsoft.com/office/powerpoint/2010/main" val="19048536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222222"/>
                </a:solidFill>
                <a:effectLst/>
                <a:latin typeface="Harding"/>
              </a:rPr>
              <a:t>(</a:t>
            </a:r>
            <a:r>
              <a:rPr lang="en-GB" b="1" i="0" dirty="0">
                <a:solidFill>
                  <a:srgbClr val="222222"/>
                </a:solidFill>
                <a:effectLst/>
                <a:latin typeface="Harding"/>
              </a:rPr>
              <a:t>a</a:t>
            </a:r>
            <a:r>
              <a:rPr lang="en-GB" b="0" i="0" dirty="0">
                <a:solidFill>
                  <a:srgbClr val="222222"/>
                </a:solidFill>
                <a:effectLst/>
                <a:latin typeface="Harding"/>
              </a:rPr>
              <a:t>) </a:t>
            </a:r>
            <a:r>
              <a:rPr lang="en-GB" b="0" i="1" dirty="0">
                <a:solidFill>
                  <a:srgbClr val="222222"/>
                </a:solidFill>
                <a:effectLst/>
                <a:latin typeface="Harding"/>
              </a:rPr>
              <a:t>Leishmania infantum</a:t>
            </a:r>
            <a:r>
              <a:rPr lang="en-GB" b="0" i="0" dirty="0">
                <a:solidFill>
                  <a:srgbClr val="222222"/>
                </a:solidFill>
                <a:effectLst/>
                <a:latin typeface="Harding"/>
              </a:rPr>
              <a:t> clone JPCM5 genome annotation was carried out using either a native or a </a:t>
            </a:r>
            <a:r>
              <a:rPr lang="en-GB" b="0" i="0" dirty="0" err="1">
                <a:solidFill>
                  <a:srgbClr val="222222"/>
                </a:solidFill>
                <a:effectLst/>
                <a:latin typeface="Harding"/>
              </a:rPr>
              <a:t>dockerized</a:t>
            </a:r>
            <a:r>
              <a:rPr lang="en-GB" b="0" i="0" dirty="0">
                <a:solidFill>
                  <a:srgbClr val="222222"/>
                </a:solidFill>
                <a:effectLst/>
                <a:latin typeface="Harding"/>
              </a:rPr>
              <a:t> (Debian Linux) version of the Companion eukaryotic annotation pipeline. The native and </a:t>
            </a:r>
            <a:r>
              <a:rPr lang="en-GB" b="0" i="0" dirty="0" err="1">
                <a:solidFill>
                  <a:srgbClr val="222222"/>
                </a:solidFill>
                <a:effectLst/>
                <a:latin typeface="Harding"/>
              </a:rPr>
              <a:t>dockerized</a:t>
            </a:r>
            <a:r>
              <a:rPr lang="en-GB" b="0" i="0" dirty="0">
                <a:solidFill>
                  <a:srgbClr val="222222"/>
                </a:solidFill>
                <a:effectLst/>
                <a:latin typeface="Harding"/>
              </a:rPr>
              <a:t> versions were run on both Mac OSX and Amazon Linux platforms. The Venn diagram, plotted using the annotated genes, reveals small discrepancies when comparing the genomic coordinates of predicted coding genes, non-coding RNAs, and pseudogenes. (</a:t>
            </a:r>
            <a:r>
              <a:rPr lang="en-GB" b="1" i="0" dirty="0">
                <a:solidFill>
                  <a:srgbClr val="222222"/>
                </a:solidFill>
                <a:effectLst/>
                <a:latin typeface="Harding"/>
              </a:rPr>
              <a:t>b</a:t>
            </a:r>
            <a:r>
              <a:rPr lang="en-GB" b="0" i="0" dirty="0">
                <a:solidFill>
                  <a:srgbClr val="222222"/>
                </a:solidFill>
                <a:effectLst/>
                <a:latin typeface="Harding"/>
              </a:rPr>
              <a:t>) Some disparities included the annotation of the same genes at different genomic coordinates. Completely identical annotations were obtained when using the </a:t>
            </a:r>
            <a:r>
              <a:rPr lang="en-GB" b="0" i="0" dirty="0" err="1">
                <a:solidFill>
                  <a:srgbClr val="222222"/>
                </a:solidFill>
                <a:effectLst/>
                <a:latin typeface="Harding"/>
              </a:rPr>
              <a:t>dockerized</a:t>
            </a:r>
            <a:r>
              <a:rPr lang="en-GB" b="0" i="0" dirty="0">
                <a:solidFill>
                  <a:srgbClr val="222222"/>
                </a:solidFill>
                <a:effectLst/>
                <a:latin typeface="Harding"/>
              </a:rPr>
              <a:t> version on either the Mac OSX or Amazon Linux platforms. (</a:t>
            </a:r>
            <a:r>
              <a:rPr lang="en-GB" b="1" i="0" dirty="0">
                <a:solidFill>
                  <a:srgbClr val="222222"/>
                </a:solidFill>
                <a:effectLst/>
                <a:latin typeface="Harding"/>
              </a:rPr>
              <a:t>c</a:t>
            </a:r>
            <a:r>
              <a:rPr lang="en-GB" b="0" i="0" dirty="0">
                <a:solidFill>
                  <a:srgbClr val="222222"/>
                </a:solidFill>
                <a:effectLst/>
                <a:latin typeface="Harding"/>
              </a:rPr>
              <a:t>) Comparison of the </a:t>
            </a:r>
            <a:r>
              <a:rPr lang="en-GB" b="0" i="0" dirty="0" err="1">
                <a:solidFill>
                  <a:srgbClr val="222222"/>
                </a:solidFill>
                <a:effectLst/>
                <a:latin typeface="Harding"/>
              </a:rPr>
              <a:t>Kallisto</a:t>
            </a:r>
            <a:r>
              <a:rPr lang="en-GB" b="0" i="0" dirty="0">
                <a:solidFill>
                  <a:srgbClr val="222222"/>
                </a:solidFill>
                <a:effectLst/>
                <a:latin typeface="Harding"/>
              </a:rPr>
              <a:t> and Sleuth pipelines, applied to find differentially expressed genes (</a:t>
            </a:r>
            <a:r>
              <a:rPr lang="en-GB" b="0" i="1" dirty="0">
                <a:solidFill>
                  <a:srgbClr val="222222"/>
                </a:solidFill>
                <a:effectLst/>
                <a:latin typeface="Harding"/>
              </a:rPr>
              <a:t>q</a:t>
            </a:r>
            <a:r>
              <a:rPr lang="en-GB" b="0" i="0" dirty="0">
                <a:solidFill>
                  <a:srgbClr val="222222"/>
                </a:solidFill>
                <a:effectLst/>
                <a:latin typeface="Harding"/>
              </a:rPr>
              <a:t>-value &lt; 0.01) in an RNA-</a:t>
            </a:r>
            <a:r>
              <a:rPr lang="en-GB" b="0" i="0" dirty="0" err="1">
                <a:solidFill>
                  <a:srgbClr val="222222"/>
                </a:solidFill>
                <a:effectLst/>
                <a:latin typeface="Harding"/>
              </a:rPr>
              <a:t>seq</a:t>
            </a:r>
            <a:r>
              <a:rPr lang="en-GB" b="0" i="0" dirty="0">
                <a:solidFill>
                  <a:srgbClr val="222222"/>
                </a:solidFill>
                <a:effectLst/>
                <a:latin typeface="Harding"/>
              </a:rPr>
              <a:t> experiment, using data from human lung fibroblasts, revealed differences when carried out on either the Mac OSX or the Amazon Linux platform. Both platforms produced identical readouts when deploying the </a:t>
            </a:r>
            <a:r>
              <a:rPr lang="en-GB" b="0" i="0" dirty="0" err="1">
                <a:solidFill>
                  <a:srgbClr val="222222"/>
                </a:solidFill>
                <a:effectLst/>
                <a:latin typeface="Harding"/>
              </a:rPr>
              <a:t>dockerized</a:t>
            </a:r>
            <a:r>
              <a:rPr lang="en-GB" b="0" i="0" dirty="0">
                <a:solidFill>
                  <a:srgbClr val="222222"/>
                </a:solidFill>
                <a:effectLst/>
                <a:latin typeface="Harding"/>
              </a:rPr>
              <a:t> version of the pipeline. All analyses were carried out at least twice and checked for numerical stability.</a:t>
            </a:r>
            <a:endParaRPr lang="en-DK" dirty="0"/>
          </a:p>
        </p:txBody>
      </p:sp>
      <p:sp>
        <p:nvSpPr>
          <p:cNvPr id="4" name="Slide Number Placeholder 3"/>
          <p:cNvSpPr>
            <a:spLocks noGrp="1"/>
          </p:cNvSpPr>
          <p:nvPr>
            <p:ph type="sldNum" sz="quarter" idx="5"/>
          </p:nvPr>
        </p:nvSpPr>
        <p:spPr/>
        <p:txBody>
          <a:bodyPr/>
          <a:lstStyle/>
          <a:p>
            <a:fld id="{10D28AFF-B84D-8F49-BA9B-C42DFE722FCF}" type="slidenum">
              <a:rPr lang="en-DK" smtClean="0"/>
              <a:t>13</a:t>
            </a:fld>
            <a:endParaRPr lang="en-DK"/>
          </a:p>
        </p:txBody>
      </p:sp>
    </p:spTree>
    <p:extLst>
      <p:ext uri="{BB962C8B-B14F-4D97-AF65-F5344CB8AC3E}">
        <p14:creationId xmlns:p14="http://schemas.microsoft.com/office/powerpoint/2010/main" val="42745713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K" dirty="0"/>
              <a:t>Nextflow is …</a:t>
            </a:r>
          </a:p>
          <a:p>
            <a:endParaRPr lang="en-DK" dirty="0"/>
          </a:p>
          <a:p>
            <a:r>
              <a:rPr lang="en-DK" dirty="0"/>
              <a:t>Nextflow is based on few primitives:</a:t>
            </a:r>
          </a:p>
          <a:p>
            <a:endParaRPr lang="en-DK" dirty="0"/>
          </a:p>
          <a:p>
            <a:r>
              <a:rPr lang="en-DK" dirty="0"/>
              <a:t>Process is every step in your pipeline and they are executed independently isolated from each other</a:t>
            </a:r>
          </a:p>
          <a:p>
            <a:endParaRPr lang="en-DK" dirty="0"/>
          </a:p>
          <a:p>
            <a:r>
              <a:rPr lang="en-DK" dirty="0"/>
              <a:t>We need something to share inputs and outputs between processes</a:t>
            </a:r>
          </a:p>
          <a:p>
            <a:endParaRPr lang="en-DK" dirty="0"/>
          </a:p>
          <a:p>
            <a:r>
              <a:rPr lang="en-DK" dirty="0"/>
              <a:t>When you have a set of processes and channels coonecting them we have a workflow</a:t>
            </a:r>
          </a:p>
          <a:p>
            <a:endParaRPr lang="en-DK" dirty="0"/>
          </a:p>
          <a:p>
            <a:endParaRPr lang="en-DK" dirty="0"/>
          </a:p>
        </p:txBody>
      </p:sp>
      <p:sp>
        <p:nvSpPr>
          <p:cNvPr id="4" name="Slide Number Placeholder 3"/>
          <p:cNvSpPr>
            <a:spLocks noGrp="1"/>
          </p:cNvSpPr>
          <p:nvPr>
            <p:ph type="sldNum" sz="quarter" idx="5"/>
          </p:nvPr>
        </p:nvSpPr>
        <p:spPr/>
        <p:txBody>
          <a:bodyPr/>
          <a:lstStyle/>
          <a:p>
            <a:fld id="{10D28AFF-B84D-8F49-BA9B-C42DFE722FCF}" type="slidenum">
              <a:rPr lang="en-DK" smtClean="0"/>
              <a:t>14</a:t>
            </a:fld>
            <a:endParaRPr lang="en-DK"/>
          </a:p>
        </p:txBody>
      </p:sp>
    </p:spTree>
    <p:extLst>
      <p:ext uri="{BB962C8B-B14F-4D97-AF65-F5344CB8AC3E}">
        <p14:creationId xmlns:p14="http://schemas.microsoft.com/office/powerpoint/2010/main" val="12486313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dirty="0"/>
          </a:p>
        </p:txBody>
      </p:sp>
      <p:sp>
        <p:nvSpPr>
          <p:cNvPr id="4" name="Slide Number Placeholder 3"/>
          <p:cNvSpPr>
            <a:spLocks noGrp="1"/>
          </p:cNvSpPr>
          <p:nvPr>
            <p:ph type="sldNum" sz="quarter" idx="5"/>
          </p:nvPr>
        </p:nvSpPr>
        <p:spPr/>
        <p:txBody>
          <a:bodyPr/>
          <a:lstStyle/>
          <a:p>
            <a:fld id="{10D28AFF-B84D-8F49-BA9B-C42DFE722FCF}" type="slidenum">
              <a:rPr lang="en-DK" smtClean="0"/>
              <a:t>15</a:t>
            </a:fld>
            <a:endParaRPr lang="en-DK"/>
          </a:p>
        </p:txBody>
      </p:sp>
    </p:spTree>
    <p:extLst>
      <p:ext uri="{BB962C8B-B14F-4D97-AF65-F5344CB8AC3E}">
        <p14:creationId xmlns:p14="http://schemas.microsoft.com/office/powerpoint/2010/main" val="39980302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dirty="0"/>
          </a:p>
          <a:p>
            <a:r>
              <a:rPr lang="en-DK" dirty="0"/>
              <a:t>You can reuse the modules and subworkflows written by the community to build your workflows</a:t>
            </a:r>
          </a:p>
        </p:txBody>
      </p:sp>
      <p:sp>
        <p:nvSpPr>
          <p:cNvPr id="4" name="Slide Number Placeholder 3"/>
          <p:cNvSpPr>
            <a:spLocks noGrp="1"/>
          </p:cNvSpPr>
          <p:nvPr>
            <p:ph type="sldNum" sz="quarter" idx="5"/>
          </p:nvPr>
        </p:nvSpPr>
        <p:spPr/>
        <p:txBody>
          <a:bodyPr/>
          <a:lstStyle/>
          <a:p>
            <a:fld id="{10D28AFF-B84D-8F49-BA9B-C42DFE722FCF}" type="slidenum">
              <a:rPr lang="en-DK" smtClean="0"/>
              <a:t>16</a:t>
            </a:fld>
            <a:endParaRPr lang="en-DK"/>
          </a:p>
        </p:txBody>
      </p:sp>
    </p:spTree>
    <p:extLst>
      <p:ext uri="{BB962C8B-B14F-4D97-AF65-F5344CB8AC3E}">
        <p14:creationId xmlns:p14="http://schemas.microsoft.com/office/powerpoint/2010/main" val="28102591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K" dirty="0"/>
              <a:t>Nextflow is a software and a language to build your workflow</a:t>
            </a:r>
          </a:p>
          <a:p>
            <a:endParaRPr lang="en-DK" dirty="0"/>
          </a:p>
          <a:p>
            <a:r>
              <a:rPr lang="en-DK" dirty="0"/>
              <a:t>We need software  to run the pipeline and an environment to run it</a:t>
            </a:r>
          </a:p>
          <a:p>
            <a:endParaRPr lang="en-DK" dirty="0"/>
          </a:p>
          <a:p>
            <a:r>
              <a:rPr lang="en-DK" dirty="0"/>
              <a:t>Language it supports many version controlled you can host your code there and run it directly from Nextflow</a:t>
            </a:r>
          </a:p>
          <a:p>
            <a:endParaRPr lang="en-DK" dirty="0"/>
          </a:p>
          <a:p>
            <a:r>
              <a:rPr lang="en-DK" dirty="0"/>
              <a:t>What it comes to software Nextflow supports many containerizing options like D</a:t>
            </a:r>
            <a:r>
              <a:rPr lang="en-GB" dirty="0"/>
              <a:t>o</a:t>
            </a:r>
            <a:r>
              <a:rPr lang="en-DK" dirty="0"/>
              <a:t>cker, Singularity or Conda environments</a:t>
            </a:r>
          </a:p>
          <a:p>
            <a:endParaRPr lang="en-DK" dirty="0"/>
          </a:p>
          <a:p>
            <a:r>
              <a:rPr lang="en-DK" dirty="0"/>
              <a:t>For computing environments supports the main cloud infrastructures and ,ost of the job schedulers of HPC</a:t>
            </a:r>
          </a:p>
        </p:txBody>
      </p:sp>
      <p:sp>
        <p:nvSpPr>
          <p:cNvPr id="4" name="Slide Number Placeholder 3"/>
          <p:cNvSpPr>
            <a:spLocks noGrp="1"/>
          </p:cNvSpPr>
          <p:nvPr>
            <p:ph type="sldNum" sz="quarter" idx="5"/>
          </p:nvPr>
        </p:nvSpPr>
        <p:spPr/>
        <p:txBody>
          <a:bodyPr/>
          <a:lstStyle/>
          <a:p>
            <a:fld id="{10D28AFF-B84D-8F49-BA9B-C42DFE722FCF}" type="slidenum">
              <a:rPr lang="en-DK" smtClean="0"/>
              <a:t>17</a:t>
            </a:fld>
            <a:endParaRPr lang="en-DK"/>
          </a:p>
        </p:txBody>
      </p:sp>
    </p:spTree>
    <p:extLst>
      <p:ext uri="{BB962C8B-B14F-4D97-AF65-F5344CB8AC3E}">
        <p14:creationId xmlns:p14="http://schemas.microsoft.com/office/powerpoint/2010/main" val="13859841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K" dirty="0"/>
              <a:t> </a:t>
            </a:r>
          </a:p>
        </p:txBody>
      </p:sp>
      <p:sp>
        <p:nvSpPr>
          <p:cNvPr id="4" name="Slide Number Placeholder 3"/>
          <p:cNvSpPr>
            <a:spLocks noGrp="1"/>
          </p:cNvSpPr>
          <p:nvPr>
            <p:ph type="sldNum" sz="quarter" idx="5"/>
          </p:nvPr>
        </p:nvSpPr>
        <p:spPr/>
        <p:txBody>
          <a:bodyPr/>
          <a:lstStyle/>
          <a:p>
            <a:fld id="{10D28AFF-B84D-8F49-BA9B-C42DFE722FCF}" type="slidenum">
              <a:rPr lang="en-DK" smtClean="0"/>
              <a:t>18</a:t>
            </a:fld>
            <a:endParaRPr lang="en-DK"/>
          </a:p>
        </p:txBody>
      </p:sp>
    </p:spTree>
    <p:extLst>
      <p:ext uri="{BB962C8B-B14F-4D97-AF65-F5344CB8AC3E}">
        <p14:creationId xmlns:p14="http://schemas.microsoft.com/office/powerpoint/2010/main" val="31303483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dirty="0"/>
          </a:p>
        </p:txBody>
      </p:sp>
      <p:sp>
        <p:nvSpPr>
          <p:cNvPr id="4" name="Slide Number Placeholder 3"/>
          <p:cNvSpPr>
            <a:spLocks noGrp="1"/>
          </p:cNvSpPr>
          <p:nvPr>
            <p:ph type="sldNum" sz="quarter" idx="5"/>
          </p:nvPr>
        </p:nvSpPr>
        <p:spPr/>
        <p:txBody>
          <a:bodyPr/>
          <a:lstStyle/>
          <a:p>
            <a:fld id="{10D28AFF-B84D-8F49-BA9B-C42DFE722FCF}" type="slidenum">
              <a:rPr lang="en-DK" smtClean="0"/>
              <a:t>4</a:t>
            </a:fld>
            <a:endParaRPr lang="en-DK"/>
          </a:p>
        </p:txBody>
      </p:sp>
    </p:spTree>
    <p:extLst>
      <p:ext uri="{BB962C8B-B14F-4D97-AF65-F5344CB8AC3E}">
        <p14:creationId xmlns:p14="http://schemas.microsoft.com/office/powerpoint/2010/main" val="33662092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K" dirty="0"/>
              <a:t>Keyword behind Nextflow and tech related:</a:t>
            </a:r>
          </a:p>
          <a:p>
            <a:endParaRPr lang="en-DK" dirty="0"/>
          </a:p>
          <a:p>
            <a:r>
              <a:rPr lang="en-DK" dirty="0"/>
              <a:t>Open science -  Is a current movement! Make Science more open! Nextflow is helping on that!</a:t>
            </a:r>
          </a:p>
        </p:txBody>
      </p:sp>
      <p:sp>
        <p:nvSpPr>
          <p:cNvPr id="4" name="Slide Number Placeholder 3"/>
          <p:cNvSpPr>
            <a:spLocks noGrp="1"/>
          </p:cNvSpPr>
          <p:nvPr>
            <p:ph type="sldNum" sz="quarter" idx="5"/>
          </p:nvPr>
        </p:nvSpPr>
        <p:spPr/>
        <p:txBody>
          <a:bodyPr/>
          <a:lstStyle/>
          <a:p>
            <a:fld id="{10D28AFF-B84D-8F49-BA9B-C42DFE722FCF}" type="slidenum">
              <a:rPr lang="en-DK" smtClean="0"/>
              <a:t>5</a:t>
            </a:fld>
            <a:endParaRPr lang="en-DK"/>
          </a:p>
        </p:txBody>
      </p:sp>
    </p:spTree>
    <p:extLst>
      <p:ext uri="{BB962C8B-B14F-4D97-AF65-F5344CB8AC3E}">
        <p14:creationId xmlns:p14="http://schemas.microsoft.com/office/powerpoint/2010/main" val="34958539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K" dirty="0"/>
              <a:t>To have open science we need to know software, params, options, method used and have access to the source code to be sure of what we are doing. Nextflow is opn source.</a:t>
            </a:r>
          </a:p>
        </p:txBody>
      </p:sp>
      <p:sp>
        <p:nvSpPr>
          <p:cNvPr id="4" name="Slide Number Placeholder 3"/>
          <p:cNvSpPr>
            <a:spLocks noGrp="1"/>
          </p:cNvSpPr>
          <p:nvPr>
            <p:ph type="sldNum" sz="quarter" idx="5"/>
          </p:nvPr>
        </p:nvSpPr>
        <p:spPr/>
        <p:txBody>
          <a:bodyPr/>
          <a:lstStyle/>
          <a:p>
            <a:fld id="{10D28AFF-B84D-8F49-BA9B-C42DFE722FCF}" type="slidenum">
              <a:rPr lang="en-DK" smtClean="0"/>
              <a:t>6</a:t>
            </a:fld>
            <a:endParaRPr lang="en-DK"/>
          </a:p>
        </p:txBody>
      </p:sp>
    </p:spTree>
    <p:extLst>
      <p:ext uri="{BB962C8B-B14F-4D97-AF65-F5344CB8AC3E}">
        <p14:creationId xmlns:p14="http://schemas.microsoft.com/office/powerpoint/2010/main" val="42586490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K" dirty="0"/>
              <a:t>Also important to have open data, how was measeure, what are the units, where to find it how to access it </a:t>
            </a:r>
          </a:p>
        </p:txBody>
      </p:sp>
      <p:sp>
        <p:nvSpPr>
          <p:cNvPr id="4" name="Slide Number Placeholder 3"/>
          <p:cNvSpPr>
            <a:spLocks noGrp="1"/>
          </p:cNvSpPr>
          <p:nvPr>
            <p:ph type="sldNum" sz="quarter" idx="5"/>
          </p:nvPr>
        </p:nvSpPr>
        <p:spPr/>
        <p:txBody>
          <a:bodyPr/>
          <a:lstStyle/>
          <a:p>
            <a:fld id="{10D28AFF-B84D-8F49-BA9B-C42DFE722FCF}" type="slidenum">
              <a:rPr lang="en-DK" smtClean="0"/>
              <a:t>7</a:t>
            </a:fld>
            <a:endParaRPr lang="en-DK"/>
          </a:p>
        </p:txBody>
      </p:sp>
    </p:spTree>
    <p:extLst>
      <p:ext uri="{BB962C8B-B14F-4D97-AF65-F5344CB8AC3E}">
        <p14:creationId xmlns:p14="http://schemas.microsoft.com/office/powerpoint/2010/main" val="17939525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K" dirty="0"/>
              <a:t>If you have open science, source and data then Nextflow to orchestrate the anaylses then you have an open community. Nextflow advocates for an open community with multiple channels to interact and connect people, fprums, Slack channels, conferences, hackathons regularly organized and that share, curate and maintain &gt; 100 bioinformatics pipelnes, for example in nf-core collection of nesxtflow pipelines)</a:t>
            </a:r>
          </a:p>
        </p:txBody>
      </p:sp>
      <p:sp>
        <p:nvSpPr>
          <p:cNvPr id="4" name="Slide Number Placeholder 3"/>
          <p:cNvSpPr>
            <a:spLocks noGrp="1"/>
          </p:cNvSpPr>
          <p:nvPr>
            <p:ph type="sldNum" sz="quarter" idx="5"/>
          </p:nvPr>
        </p:nvSpPr>
        <p:spPr/>
        <p:txBody>
          <a:bodyPr/>
          <a:lstStyle/>
          <a:p>
            <a:fld id="{10D28AFF-B84D-8F49-BA9B-C42DFE722FCF}" type="slidenum">
              <a:rPr lang="en-DK" smtClean="0"/>
              <a:t>8</a:t>
            </a:fld>
            <a:endParaRPr lang="en-DK"/>
          </a:p>
        </p:txBody>
      </p:sp>
    </p:spTree>
    <p:extLst>
      <p:ext uri="{BB962C8B-B14F-4D97-AF65-F5344CB8AC3E}">
        <p14:creationId xmlns:p14="http://schemas.microsoft.com/office/powerpoint/2010/main" val="14141129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K" dirty="0"/>
              <a:t>Originally thought for Genomics data with large files and heterogeneity of the data</a:t>
            </a:r>
          </a:p>
          <a:p>
            <a:r>
              <a:rPr lang="en-DK" dirty="0"/>
              <a:t>Files in different formats and sizes</a:t>
            </a:r>
          </a:p>
          <a:p>
            <a:r>
              <a:rPr lang="en-DK" dirty="0"/>
              <a:t>Parallel process</a:t>
            </a:r>
          </a:p>
          <a:p>
            <a:r>
              <a:rPr lang="en-DK" dirty="0"/>
              <a:t>D</a:t>
            </a:r>
            <a:r>
              <a:rPr lang="en-GB" dirty="0" err="1"/>
              <a:t>i</a:t>
            </a:r>
            <a:r>
              <a:rPr lang="en-DK" dirty="0"/>
              <a:t>fferent software</a:t>
            </a:r>
          </a:p>
          <a:p>
            <a:r>
              <a:rPr lang="en-DK" dirty="0"/>
              <a:t>Different programming languages</a:t>
            </a:r>
          </a:p>
          <a:p>
            <a:r>
              <a:rPr lang="en-DK" dirty="0"/>
              <a:t>Decisions may be need to be taken at some point of the pipeline on the fly, this software or another, etc…</a:t>
            </a:r>
          </a:p>
          <a:p>
            <a:endParaRPr lang="en-DK" dirty="0"/>
          </a:p>
          <a:p>
            <a:r>
              <a:rPr lang="en-DK" dirty="0"/>
              <a:t>Nextflow can handle all that!</a:t>
            </a:r>
          </a:p>
          <a:p>
            <a:endParaRPr lang="en-DK" dirty="0"/>
          </a:p>
          <a:p>
            <a:endParaRPr lang="en-DK" dirty="0"/>
          </a:p>
        </p:txBody>
      </p:sp>
      <p:sp>
        <p:nvSpPr>
          <p:cNvPr id="4" name="Slide Number Placeholder 3"/>
          <p:cNvSpPr>
            <a:spLocks noGrp="1"/>
          </p:cNvSpPr>
          <p:nvPr>
            <p:ph type="sldNum" sz="quarter" idx="5"/>
          </p:nvPr>
        </p:nvSpPr>
        <p:spPr/>
        <p:txBody>
          <a:bodyPr/>
          <a:lstStyle/>
          <a:p>
            <a:fld id="{10D28AFF-B84D-8F49-BA9B-C42DFE722FCF}" type="slidenum">
              <a:rPr lang="en-DK" smtClean="0"/>
              <a:t>9</a:t>
            </a:fld>
            <a:endParaRPr lang="en-DK"/>
          </a:p>
        </p:txBody>
      </p:sp>
    </p:spTree>
    <p:extLst>
      <p:ext uri="{BB962C8B-B14F-4D97-AF65-F5344CB8AC3E}">
        <p14:creationId xmlns:p14="http://schemas.microsoft.com/office/powerpoint/2010/main" val="23164196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222222"/>
                </a:solidFill>
                <a:effectLst/>
                <a:latin typeface="Harding"/>
              </a:rPr>
              <a:t>(</a:t>
            </a:r>
            <a:r>
              <a:rPr lang="en-GB" b="1" i="0" dirty="0">
                <a:solidFill>
                  <a:srgbClr val="222222"/>
                </a:solidFill>
                <a:effectLst/>
                <a:latin typeface="Harding"/>
              </a:rPr>
              <a:t>a</a:t>
            </a:r>
            <a:r>
              <a:rPr lang="en-GB" b="0" i="0" dirty="0">
                <a:solidFill>
                  <a:srgbClr val="222222"/>
                </a:solidFill>
                <a:effectLst/>
                <a:latin typeface="Harding"/>
              </a:rPr>
              <a:t>) </a:t>
            </a:r>
            <a:r>
              <a:rPr lang="en-GB" b="0" i="1" dirty="0">
                <a:solidFill>
                  <a:srgbClr val="222222"/>
                </a:solidFill>
                <a:effectLst/>
                <a:latin typeface="Harding"/>
              </a:rPr>
              <a:t>Leishmania infantum</a:t>
            </a:r>
            <a:r>
              <a:rPr lang="en-GB" b="0" i="0" dirty="0">
                <a:solidFill>
                  <a:srgbClr val="222222"/>
                </a:solidFill>
                <a:effectLst/>
                <a:latin typeface="Harding"/>
              </a:rPr>
              <a:t> clone JPCM5 genome annotation was carried out using either a native or a </a:t>
            </a:r>
            <a:r>
              <a:rPr lang="en-GB" b="0" i="0" dirty="0" err="1">
                <a:solidFill>
                  <a:srgbClr val="222222"/>
                </a:solidFill>
                <a:effectLst/>
                <a:latin typeface="Harding"/>
              </a:rPr>
              <a:t>dockerized</a:t>
            </a:r>
            <a:r>
              <a:rPr lang="en-GB" b="0" i="0" dirty="0">
                <a:solidFill>
                  <a:srgbClr val="222222"/>
                </a:solidFill>
                <a:effectLst/>
                <a:latin typeface="Harding"/>
              </a:rPr>
              <a:t> (Debian Linux) version of the Companion eukaryotic annotation pipeline. The native and </a:t>
            </a:r>
            <a:r>
              <a:rPr lang="en-GB" b="0" i="0" dirty="0" err="1">
                <a:solidFill>
                  <a:srgbClr val="222222"/>
                </a:solidFill>
                <a:effectLst/>
                <a:latin typeface="Harding"/>
              </a:rPr>
              <a:t>dockerized</a:t>
            </a:r>
            <a:r>
              <a:rPr lang="en-GB" b="0" i="0" dirty="0">
                <a:solidFill>
                  <a:srgbClr val="222222"/>
                </a:solidFill>
                <a:effectLst/>
                <a:latin typeface="Harding"/>
              </a:rPr>
              <a:t> versions were run on both Mac OSX and Amazon Linux platforms. The Venn diagram, plotted using the annotated genes, reveals small discrepancies when comparing the genomic coordinates of predicted coding genes, non-coding RNAs, and pseudogenes. (</a:t>
            </a:r>
            <a:r>
              <a:rPr lang="en-GB" b="1" i="0" dirty="0">
                <a:solidFill>
                  <a:srgbClr val="222222"/>
                </a:solidFill>
                <a:effectLst/>
                <a:latin typeface="Harding"/>
              </a:rPr>
              <a:t>b</a:t>
            </a:r>
            <a:r>
              <a:rPr lang="en-GB" b="0" i="0" dirty="0">
                <a:solidFill>
                  <a:srgbClr val="222222"/>
                </a:solidFill>
                <a:effectLst/>
                <a:latin typeface="Harding"/>
              </a:rPr>
              <a:t>) Some disparities included the annotation of the same genes at different genomic coordinates. Completely identical annotations were obtained when using the </a:t>
            </a:r>
            <a:r>
              <a:rPr lang="en-GB" b="0" i="0" dirty="0" err="1">
                <a:solidFill>
                  <a:srgbClr val="222222"/>
                </a:solidFill>
                <a:effectLst/>
                <a:latin typeface="Harding"/>
              </a:rPr>
              <a:t>dockerized</a:t>
            </a:r>
            <a:r>
              <a:rPr lang="en-GB" b="0" i="0" dirty="0">
                <a:solidFill>
                  <a:srgbClr val="222222"/>
                </a:solidFill>
                <a:effectLst/>
                <a:latin typeface="Harding"/>
              </a:rPr>
              <a:t> version on either the Mac OSX or Amazon Linux platforms. (</a:t>
            </a:r>
            <a:r>
              <a:rPr lang="en-GB" b="1" i="0" dirty="0">
                <a:solidFill>
                  <a:srgbClr val="222222"/>
                </a:solidFill>
                <a:effectLst/>
                <a:latin typeface="Harding"/>
              </a:rPr>
              <a:t>c</a:t>
            </a:r>
            <a:r>
              <a:rPr lang="en-GB" b="0" i="0" dirty="0">
                <a:solidFill>
                  <a:srgbClr val="222222"/>
                </a:solidFill>
                <a:effectLst/>
                <a:latin typeface="Harding"/>
              </a:rPr>
              <a:t>) Comparison of the </a:t>
            </a:r>
            <a:r>
              <a:rPr lang="en-GB" b="0" i="0" dirty="0" err="1">
                <a:solidFill>
                  <a:srgbClr val="222222"/>
                </a:solidFill>
                <a:effectLst/>
                <a:latin typeface="Harding"/>
              </a:rPr>
              <a:t>Kallisto</a:t>
            </a:r>
            <a:r>
              <a:rPr lang="en-GB" b="0" i="0" dirty="0">
                <a:solidFill>
                  <a:srgbClr val="222222"/>
                </a:solidFill>
                <a:effectLst/>
                <a:latin typeface="Harding"/>
              </a:rPr>
              <a:t> and Sleuth pipelines, applied to find differentially expressed genes (</a:t>
            </a:r>
            <a:r>
              <a:rPr lang="en-GB" b="0" i="1" dirty="0">
                <a:solidFill>
                  <a:srgbClr val="222222"/>
                </a:solidFill>
                <a:effectLst/>
                <a:latin typeface="Harding"/>
              </a:rPr>
              <a:t>q</a:t>
            </a:r>
            <a:r>
              <a:rPr lang="en-GB" b="0" i="0" dirty="0">
                <a:solidFill>
                  <a:srgbClr val="222222"/>
                </a:solidFill>
                <a:effectLst/>
                <a:latin typeface="Harding"/>
              </a:rPr>
              <a:t>-value &lt; 0.01) in an RNA-</a:t>
            </a:r>
            <a:r>
              <a:rPr lang="en-GB" b="0" i="0" dirty="0" err="1">
                <a:solidFill>
                  <a:srgbClr val="222222"/>
                </a:solidFill>
                <a:effectLst/>
                <a:latin typeface="Harding"/>
              </a:rPr>
              <a:t>seq</a:t>
            </a:r>
            <a:r>
              <a:rPr lang="en-GB" b="0" i="0" dirty="0">
                <a:solidFill>
                  <a:srgbClr val="222222"/>
                </a:solidFill>
                <a:effectLst/>
                <a:latin typeface="Harding"/>
              </a:rPr>
              <a:t> experiment, using data from human lung fibroblasts, revealed differences when carried out on either the Mac OSX or the Amazon Linux platform. Both platforms produced identical readouts when deploying the </a:t>
            </a:r>
            <a:r>
              <a:rPr lang="en-GB" b="0" i="0" dirty="0" err="1">
                <a:solidFill>
                  <a:srgbClr val="222222"/>
                </a:solidFill>
                <a:effectLst/>
                <a:latin typeface="Harding"/>
              </a:rPr>
              <a:t>dockerized</a:t>
            </a:r>
            <a:r>
              <a:rPr lang="en-GB" b="0" i="0" dirty="0">
                <a:solidFill>
                  <a:srgbClr val="222222"/>
                </a:solidFill>
                <a:effectLst/>
                <a:latin typeface="Harding"/>
              </a:rPr>
              <a:t> version of the pipeline. All analyses were carried out at least twice and checked for numerical stability.</a:t>
            </a:r>
            <a:endParaRPr lang="en-DK" dirty="0"/>
          </a:p>
        </p:txBody>
      </p:sp>
      <p:sp>
        <p:nvSpPr>
          <p:cNvPr id="4" name="Slide Number Placeholder 3"/>
          <p:cNvSpPr>
            <a:spLocks noGrp="1"/>
          </p:cNvSpPr>
          <p:nvPr>
            <p:ph type="sldNum" sz="quarter" idx="5"/>
          </p:nvPr>
        </p:nvSpPr>
        <p:spPr/>
        <p:txBody>
          <a:bodyPr/>
          <a:lstStyle/>
          <a:p>
            <a:fld id="{10D28AFF-B84D-8F49-BA9B-C42DFE722FCF}" type="slidenum">
              <a:rPr lang="en-DK" smtClean="0"/>
              <a:t>11</a:t>
            </a:fld>
            <a:endParaRPr lang="en-DK"/>
          </a:p>
        </p:txBody>
      </p:sp>
    </p:spTree>
    <p:extLst>
      <p:ext uri="{BB962C8B-B14F-4D97-AF65-F5344CB8AC3E}">
        <p14:creationId xmlns:p14="http://schemas.microsoft.com/office/powerpoint/2010/main" val="20337867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222222"/>
                </a:solidFill>
                <a:effectLst/>
                <a:latin typeface="Harding"/>
              </a:rPr>
              <a:t>(</a:t>
            </a:r>
            <a:r>
              <a:rPr lang="en-GB" b="1" i="0" dirty="0">
                <a:solidFill>
                  <a:srgbClr val="222222"/>
                </a:solidFill>
                <a:effectLst/>
                <a:latin typeface="Harding"/>
              </a:rPr>
              <a:t>a</a:t>
            </a:r>
            <a:r>
              <a:rPr lang="en-GB" b="0" i="0" dirty="0">
                <a:solidFill>
                  <a:srgbClr val="222222"/>
                </a:solidFill>
                <a:effectLst/>
                <a:latin typeface="Harding"/>
              </a:rPr>
              <a:t>) </a:t>
            </a:r>
            <a:r>
              <a:rPr lang="en-GB" b="0" i="1" dirty="0">
                <a:solidFill>
                  <a:srgbClr val="222222"/>
                </a:solidFill>
                <a:effectLst/>
                <a:latin typeface="Harding"/>
              </a:rPr>
              <a:t>Leishmania infantum</a:t>
            </a:r>
            <a:r>
              <a:rPr lang="en-GB" b="0" i="0" dirty="0">
                <a:solidFill>
                  <a:srgbClr val="222222"/>
                </a:solidFill>
                <a:effectLst/>
                <a:latin typeface="Harding"/>
              </a:rPr>
              <a:t> clone JPCM5 genome annotation was carried out using either a native or a </a:t>
            </a:r>
            <a:r>
              <a:rPr lang="en-GB" b="0" i="0" dirty="0" err="1">
                <a:solidFill>
                  <a:srgbClr val="222222"/>
                </a:solidFill>
                <a:effectLst/>
                <a:latin typeface="Harding"/>
              </a:rPr>
              <a:t>dockerized</a:t>
            </a:r>
            <a:r>
              <a:rPr lang="en-GB" b="0" i="0" dirty="0">
                <a:solidFill>
                  <a:srgbClr val="222222"/>
                </a:solidFill>
                <a:effectLst/>
                <a:latin typeface="Harding"/>
              </a:rPr>
              <a:t> (Debian Linux) version of the Companion eukaryotic annotation pipeline. The native and </a:t>
            </a:r>
            <a:r>
              <a:rPr lang="en-GB" b="0" i="0" dirty="0" err="1">
                <a:solidFill>
                  <a:srgbClr val="222222"/>
                </a:solidFill>
                <a:effectLst/>
                <a:latin typeface="Harding"/>
              </a:rPr>
              <a:t>dockerized</a:t>
            </a:r>
            <a:r>
              <a:rPr lang="en-GB" b="0" i="0" dirty="0">
                <a:solidFill>
                  <a:srgbClr val="222222"/>
                </a:solidFill>
                <a:effectLst/>
                <a:latin typeface="Harding"/>
              </a:rPr>
              <a:t> versions were run on both Mac OSX and Amazon Linux platforms. The Venn diagram, plotted using the annotated genes, reveals small discrepancies when comparing the genomic coordinates of predicted coding genes, non-coding RNAs, and pseudogenes. (</a:t>
            </a:r>
            <a:r>
              <a:rPr lang="en-GB" b="1" i="0" dirty="0">
                <a:solidFill>
                  <a:srgbClr val="222222"/>
                </a:solidFill>
                <a:effectLst/>
                <a:latin typeface="Harding"/>
              </a:rPr>
              <a:t>b</a:t>
            </a:r>
            <a:r>
              <a:rPr lang="en-GB" b="0" i="0" dirty="0">
                <a:solidFill>
                  <a:srgbClr val="222222"/>
                </a:solidFill>
                <a:effectLst/>
                <a:latin typeface="Harding"/>
              </a:rPr>
              <a:t>) Some disparities included the annotation of the same genes at different genomic coordinates. Completely identical annotations were obtained when using the </a:t>
            </a:r>
            <a:r>
              <a:rPr lang="en-GB" b="0" i="0" dirty="0" err="1">
                <a:solidFill>
                  <a:srgbClr val="222222"/>
                </a:solidFill>
                <a:effectLst/>
                <a:latin typeface="Harding"/>
              </a:rPr>
              <a:t>dockerized</a:t>
            </a:r>
            <a:r>
              <a:rPr lang="en-GB" b="0" i="0" dirty="0">
                <a:solidFill>
                  <a:srgbClr val="222222"/>
                </a:solidFill>
                <a:effectLst/>
                <a:latin typeface="Harding"/>
              </a:rPr>
              <a:t> version on either the Mac OSX or Amazon Linux platforms. (</a:t>
            </a:r>
            <a:r>
              <a:rPr lang="en-GB" b="1" i="0" dirty="0">
                <a:solidFill>
                  <a:srgbClr val="222222"/>
                </a:solidFill>
                <a:effectLst/>
                <a:latin typeface="Harding"/>
              </a:rPr>
              <a:t>c</a:t>
            </a:r>
            <a:r>
              <a:rPr lang="en-GB" b="0" i="0" dirty="0">
                <a:solidFill>
                  <a:srgbClr val="222222"/>
                </a:solidFill>
                <a:effectLst/>
                <a:latin typeface="Harding"/>
              </a:rPr>
              <a:t>) Comparison of the </a:t>
            </a:r>
            <a:r>
              <a:rPr lang="en-GB" b="0" i="0" dirty="0" err="1">
                <a:solidFill>
                  <a:srgbClr val="222222"/>
                </a:solidFill>
                <a:effectLst/>
                <a:latin typeface="Harding"/>
              </a:rPr>
              <a:t>Kallisto</a:t>
            </a:r>
            <a:r>
              <a:rPr lang="en-GB" b="0" i="0" dirty="0">
                <a:solidFill>
                  <a:srgbClr val="222222"/>
                </a:solidFill>
                <a:effectLst/>
                <a:latin typeface="Harding"/>
              </a:rPr>
              <a:t> and Sleuth pipelines, applied to find differentially expressed genes (</a:t>
            </a:r>
            <a:r>
              <a:rPr lang="en-GB" b="0" i="1" dirty="0">
                <a:solidFill>
                  <a:srgbClr val="222222"/>
                </a:solidFill>
                <a:effectLst/>
                <a:latin typeface="Harding"/>
              </a:rPr>
              <a:t>q</a:t>
            </a:r>
            <a:r>
              <a:rPr lang="en-GB" b="0" i="0" dirty="0">
                <a:solidFill>
                  <a:srgbClr val="222222"/>
                </a:solidFill>
                <a:effectLst/>
                <a:latin typeface="Harding"/>
              </a:rPr>
              <a:t>-value &lt; 0.01) in an RNA-</a:t>
            </a:r>
            <a:r>
              <a:rPr lang="en-GB" b="0" i="0" dirty="0" err="1">
                <a:solidFill>
                  <a:srgbClr val="222222"/>
                </a:solidFill>
                <a:effectLst/>
                <a:latin typeface="Harding"/>
              </a:rPr>
              <a:t>seq</a:t>
            </a:r>
            <a:r>
              <a:rPr lang="en-GB" b="0" i="0" dirty="0">
                <a:solidFill>
                  <a:srgbClr val="222222"/>
                </a:solidFill>
                <a:effectLst/>
                <a:latin typeface="Harding"/>
              </a:rPr>
              <a:t> experiment, using data from human lung fibroblasts, revealed differences when carried out on either the Mac OSX or the Amazon Linux platform. Both platforms produced identical readouts when deploying the </a:t>
            </a:r>
            <a:r>
              <a:rPr lang="en-GB" b="0" i="0" dirty="0" err="1">
                <a:solidFill>
                  <a:srgbClr val="222222"/>
                </a:solidFill>
                <a:effectLst/>
                <a:latin typeface="Harding"/>
              </a:rPr>
              <a:t>dockerized</a:t>
            </a:r>
            <a:r>
              <a:rPr lang="en-GB" b="0" i="0" dirty="0">
                <a:solidFill>
                  <a:srgbClr val="222222"/>
                </a:solidFill>
                <a:effectLst/>
                <a:latin typeface="Harding"/>
              </a:rPr>
              <a:t> version of the pipeline. All analyses were carried out at least twice and checked for numerical stability.</a:t>
            </a:r>
            <a:endParaRPr lang="en-DK" dirty="0"/>
          </a:p>
        </p:txBody>
      </p:sp>
      <p:sp>
        <p:nvSpPr>
          <p:cNvPr id="4" name="Slide Number Placeholder 3"/>
          <p:cNvSpPr>
            <a:spLocks noGrp="1"/>
          </p:cNvSpPr>
          <p:nvPr>
            <p:ph type="sldNum" sz="quarter" idx="5"/>
          </p:nvPr>
        </p:nvSpPr>
        <p:spPr/>
        <p:txBody>
          <a:bodyPr/>
          <a:lstStyle/>
          <a:p>
            <a:fld id="{10D28AFF-B84D-8F49-BA9B-C42DFE722FCF}" type="slidenum">
              <a:rPr lang="en-DK" smtClean="0"/>
              <a:t>12</a:t>
            </a:fld>
            <a:endParaRPr lang="en-DK"/>
          </a:p>
        </p:txBody>
      </p:sp>
    </p:spTree>
    <p:extLst>
      <p:ext uri="{BB962C8B-B14F-4D97-AF65-F5344CB8AC3E}">
        <p14:creationId xmlns:p14="http://schemas.microsoft.com/office/powerpoint/2010/main" val="19316957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3D2D0E-5A2A-8A3F-2245-C1C7EB1D9ACD}"/>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DK"/>
          </a:p>
        </p:txBody>
      </p:sp>
      <p:sp>
        <p:nvSpPr>
          <p:cNvPr id="3" name="Subtitle 2">
            <a:extLst>
              <a:ext uri="{FF2B5EF4-FFF2-40B4-BE49-F238E27FC236}">
                <a16:creationId xmlns:a16="http://schemas.microsoft.com/office/drawing/2014/main" id="{5621BFF9-7EAE-F4CA-625B-C35F2368DE3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DK"/>
          </a:p>
        </p:txBody>
      </p:sp>
      <p:sp>
        <p:nvSpPr>
          <p:cNvPr id="4" name="Date Placeholder 3">
            <a:extLst>
              <a:ext uri="{FF2B5EF4-FFF2-40B4-BE49-F238E27FC236}">
                <a16:creationId xmlns:a16="http://schemas.microsoft.com/office/drawing/2014/main" id="{72094FD6-4338-C594-34B3-55FB57F7C4E5}"/>
              </a:ext>
            </a:extLst>
          </p:cNvPr>
          <p:cNvSpPr>
            <a:spLocks noGrp="1"/>
          </p:cNvSpPr>
          <p:nvPr>
            <p:ph type="dt" sz="half" idx="10"/>
          </p:nvPr>
        </p:nvSpPr>
        <p:spPr/>
        <p:txBody>
          <a:bodyPr/>
          <a:lstStyle/>
          <a:p>
            <a:fld id="{CA8EC4DC-6A87-0243-B3D5-6B53CFF3010E}" type="datetimeFigureOut">
              <a:rPr lang="en-DK" smtClean="0"/>
              <a:t>15/11/2024</a:t>
            </a:fld>
            <a:endParaRPr lang="en-DK"/>
          </a:p>
        </p:txBody>
      </p:sp>
      <p:sp>
        <p:nvSpPr>
          <p:cNvPr id="5" name="Footer Placeholder 4">
            <a:extLst>
              <a:ext uri="{FF2B5EF4-FFF2-40B4-BE49-F238E27FC236}">
                <a16:creationId xmlns:a16="http://schemas.microsoft.com/office/drawing/2014/main" id="{DC8660C2-48F6-4BA9-E8A1-1217CE635D83}"/>
              </a:ext>
            </a:extLst>
          </p:cNvPr>
          <p:cNvSpPr>
            <a:spLocks noGrp="1"/>
          </p:cNvSpPr>
          <p:nvPr>
            <p:ph type="ftr" sz="quarter" idx="11"/>
          </p:nvPr>
        </p:nvSpPr>
        <p:spPr/>
        <p:txBody>
          <a:bodyPr/>
          <a:lstStyle/>
          <a:p>
            <a:endParaRPr lang="en-DK"/>
          </a:p>
        </p:txBody>
      </p:sp>
      <p:sp>
        <p:nvSpPr>
          <p:cNvPr id="6" name="Slide Number Placeholder 5">
            <a:extLst>
              <a:ext uri="{FF2B5EF4-FFF2-40B4-BE49-F238E27FC236}">
                <a16:creationId xmlns:a16="http://schemas.microsoft.com/office/drawing/2014/main" id="{57E8A1AB-DA2A-6395-B60B-143A01A1C240}"/>
              </a:ext>
            </a:extLst>
          </p:cNvPr>
          <p:cNvSpPr>
            <a:spLocks noGrp="1"/>
          </p:cNvSpPr>
          <p:nvPr>
            <p:ph type="sldNum" sz="quarter" idx="12"/>
          </p:nvPr>
        </p:nvSpPr>
        <p:spPr/>
        <p:txBody>
          <a:bodyPr/>
          <a:lstStyle/>
          <a:p>
            <a:fld id="{5C202BE1-17F3-294D-A973-D29986D31D7C}" type="slidenum">
              <a:rPr lang="en-DK" smtClean="0"/>
              <a:t>‹#›</a:t>
            </a:fld>
            <a:endParaRPr lang="en-DK"/>
          </a:p>
        </p:txBody>
      </p:sp>
    </p:spTree>
    <p:extLst>
      <p:ext uri="{BB962C8B-B14F-4D97-AF65-F5344CB8AC3E}">
        <p14:creationId xmlns:p14="http://schemas.microsoft.com/office/powerpoint/2010/main" val="39664934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76A3E8-622C-96B8-DD62-C3EC91BEFBF3}"/>
              </a:ext>
            </a:extLst>
          </p:cNvPr>
          <p:cNvSpPr>
            <a:spLocks noGrp="1"/>
          </p:cNvSpPr>
          <p:nvPr>
            <p:ph type="title"/>
          </p:nvPr>
        </p:nvSpPr>
        <p:spPr/>
        <p:txBody>
          <a:bodyPr/>
          <a:lstStyle/>
          <a:p>
            <a:r>
              <a:rPr lang="en-GB"/>
              <a:t>Click to edit Master title style</a:t>
            </a:r>
            <a:endParaRPr lang="en-DK"/>
          </a:p>
        </p:txBody>
      </p:sp>
      <p:sp>
        <p:nvSpPr>
          <p:cNvPr id="3" name="Vertical Text Placeholder 2">
            <a:extLst>
              <a:ext uri="{FF2B5EF4-FFF2-40B4-BE49-F238E27FC236}">
                <a16:creationId xmlns:a16="http://schemas.microsoft.com/office/drawing/2014/main" id="{C95829E5-47D5-8CA4-40BD-9412ED733F7E}"/>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4" name="Date Placeholder 3">
            <a:extLst>
              <a:ext uri="{FF2B5EF4-FFF2-40B4-BE49-F238E27FC236}">
                <a16:creationId xmlns:a16="http://schemas.microsoft.com/office/drawing/2014/main" id="{BE2D3A04-16E4-0D39-8230-28E4824A2E3F}"/>
              </a:ext>
            </a:extLst>
          </p:cNvPr>
          <p:cNvSpPr>
            <a:spLocks noGrp="1"/>
          </p:cNvSpPr>
          <p:nvPr>
            <p:ph type="dt" sz="half" idx="10"/>
          </p:nvPr>
        </p:nvSpPr>
        <p:spPr/>
        <p:txBody>
          <a:bodyPr/>
          <a:lstStyle/>
          <a:p>
            <a:fld id="{CA8EC4DC-6A87-0243-B3D5-6B53CFF3010E}" type="datetimeFigureOut">
              <a:rPr lang="en-DK" smtClean="0"/>
              <a:t>15/11/2024</a:t>
            </a:fld>
            <a:endParaRPr lang="en-DK"/>
          </a:p>
        </p:txBody>
      </p:sp>
      <p:sp>
        <p:nvSpPr>
          <p:cNvPr id="5" name="Footer Placeholder 4">
            <a:extLst>
              <a:ext uri="{FF2B5EF4-FFF2-40B4-BE49-F238E27FC236}">
                <a16:creationId xmlns:a16="http://schemas.microsoft.com/office/drawing/2014/main" id="{3F84B193-38D4-5B16-564D-6E7EFACFB1D5}"/>
              </a:ext>
            </a:extLst>
          </p:cNvPr>
          <p:cNvSpPr>
            <a:spLocks noGrp="1"/>
          </p:cNvSpPr>
          <p:nvPr>
            <p:ph type="ftr" sz="quarter" idx="11"/>
          </p:nvPr>
        </p:nvSpPr>
        <p:spPr/>
        <p:txBody>
          <a:bodyPr/>
          <a:lstStyle/>
          <a:p>
            <a:endParaRPr lang="en-DK"/>
          </a:p>
        </p:txBody>
      </p:sp>
      <p:sp>
        <p:nvSpPr>
          <p:cNvPr id="6" name="Slide Number Placeholder 5">
            <a:extLst>
              <a:ext uri="{FF2B5EF4-FFF2-40B4-BE49-F238E27FC236}">
                <a16:creationId xmlns:a16="http://schemas.microsoft.com/office/drawing/2014/main" id="{9296E05B-36F3-08CF-02C9-F12F241EF11A}"/>
              </a:ext>
            </a:extLst>
          </p:cNvPr>
          <p:cNvSpPr>
            <a:spLocks noGrp="1"/>
          </p:cNvSpPr>
          <p:nvPr>
            <p:ph type="sldNum" sz="quarter" idx="12"/>
          </p:nvPr>
        </p:nvSpPr>
        <p:spPr/>
        <p:txBody>
          <a:bodyPr/>
          <a:lstStyle/>
          <a:p>
            <a:fld id="{5C202BE1-17F3-294D-A973-D29986D31D7C}" type="slidenum">
              <a:rPr lang="en-DK" smtClean="0"/>
              <a:t>‹#›</a:t>
            </a:fld>
            <a:endParaRPr lang="en-DK"/>
          </a:p>
        </p:txBody>
      </p:sp>
    </p:spTree>
    <p:extLst>
      <p:ext uri="{BB962C8B-B14F-4D97-AF65-F5344CB8AC3E}">
        <p14:creationId xmlns:p14="http://schemas.microsoft.com/office/powerpoint/2010/main" val="39798833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1D09065-4E3D-0EC3-F951-CFC73222803E}"/>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DK"/>
          </a:p>
        </p:txBody>
      </p:sp>
      <p:sp>
        <p:nvSpPr>
          <p:cNvPr id="3" name="Vertical Text Placeholder 2">
            <a:extLst>
              <a:ext uri="{FF2B5EF4-FFF2-40B4-BE49-F238E27FC236}">
                <a16:creationId xmlns:a16="http://schemas.microsoft.com/office/drawing/2014/main" id="{A3A6A498-DE18-19BB-3110-F7BF0DE1B12F}"/>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4" name="Date Placeholder 3">
            <a:extLst>
              <a:ext uri="{FF2B5EF4-FFF2-40B4-BE49-F238E27FC236}">
                <a16:creationId xmlns:a16="http://schemas.microsoft.com/office/drawing/2014/main" id="{F4A1348B-C4D2-95EB-945E-339335FF019C}"/>
              </a:ext>
            </a:extLst>
          </p:cNvPr>
          <p:cNvSpPr>
            <a:spLocks noGrp="1"/>
          </p:cNvSpPr>
          <p:nvPr>
            <p:ph type="dt" sz="half" idx="10"/>
          </p:nvPr>
        </p:nvSpPr>
        <p:spPr/>
        <p:txBody>
          <a:bodyPr/>
          <a:lstStyle/>
          <a:p>
            <a:fld id="{CA8EC4DC-6A87-0243-B3D5-6B53CFF3010E}" type="datetimeFigureOut">
              <a:rPr lang="en-DK" smtClean="0"/>
              <a:t>15/11/2024</a:t>
            </a:fld>
            <a:endParaRPr lang="en-DK"/>
          </a:p>
        </p:txBody>
      </p:sp>
      <p:sp>
        <p:nvSpPr>
          <p:cNvPr id="5" name="Footer Placeholder 4">
            <a:extLst>
              <a:ext uri="{FF2B5EF4-FFF2-40B4-BE49-F238E27FC236}">
                <a16:creationId xmlns:a16="http://schemas.microsoft.com/office/drawing/2014/main" id="{28E8BC54-E3F7-773C-A877-52E548E5422F}"/>
              </a:ext>
            </a:extLst>
          </p:cNvPr>
          <p:cNvSpPr>
            <a:spLocks noGrp="1"/>
          </p:cNvSpPr>
          <p:nvPr>
            <p:ph type="ftr" sz="quarter" idx="11"/>
          </p:nvPr>
        </p:nvSpPr>
        <p:spPr/>
        <p:txBody>
          <a:bodyPr/>
          <a:lstStyle/>
          <a:p>
            <a:endParaRPr lang="en-DK"/>
          </a:p>
        </p:txBody>
      </p:sp>
      <p:sp>
        <p:nvSpPr>
          <p:cNvPr id="6" name="Slide Number Placeholder 5">
            <a:extLst>
              <a:ext uri="{FF2B5EF4-FFF2-40B4-BE49-F238E27FC236}">
                <a16:creationId xmlns:a16="http://schemas.microsoft.com/office/drawing/2014/main" id="{3289CA5B-0554-7E89-63DA-7CC26B7AEC7B}"/>
              </a:ext>
            </a:extLst>
          </p:cNvPr>
          <p:cNvSpPr>
            <a:spLocks noGrp="1"/>
          </p:cNvSpPr>
          <p:nvPr>
            <p:ph type="sldNum" sz="quarter" idx="12"/>
          </p:nvPr>
        </p:nvSpPr>
        <p:spPr/>
        <p:txBody>
          <a:bodyPr/>
          <a:lstStyle/>
          <a:p>
            <a:fld id="{5C202BE1-17F3-294D-A973-D29986D31D7C}" type="slidenum">
              <a:rPr lang="en-DK" smtClean="0"/>
              <a:t>‹#›</a:t>
            </a:fld>
            <a:endParaRPr lang="en-DK"/>
          </a:p>
        </p:txBody>
      </p:sp>
    </p:spTree>
    <p:extLst>
      <p:ext uri="{BB962C8B-B14F-4D97-AF65-F5344CB8AC3E}">
        <p14:creationId xmlns:p14="http://schemas.microsoft.com/office/powerpoint/2010/main" val="405210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D82EEC-FE72-A71E-6068-7967B5FDD3CB}"/>
              </a:ext>
            </a:extLst>
          </p:cNvPr>
          <p:cNvSpPr>
            <a:spLocks noGrp="1"/>
          </p:cNvSpPr>
          <p:nvPr>
            <p:ph type="title"/>
          </p:nvPr>
        </p:nvSpPr>
        <p:spPr/>
        <p:txBody>
          <a:bodyPr/>
          <a:lstStyle/>
          <a:p>
            <a:r>
              <a:rPr lang="en-GB"/>
              <a:t>Click to edit Master title style</a:t>
            </a:r>
            <a:endParaRPr lang="en-DK"/>
          </a:p>
        </p:txBody>
      </p:sp>
      <p:sp>
        <p:nvSpPr>
          <p:cNvPr id="3" name="Content Placeholder 2">
            <a:extLst>
              <a:ext uri="{FF2B5EF4-FFF2-40B4-BE49-F238E27FC236}">
                <a16:creationId xmlns:a16="http://schemas.microsoft.com/office/drawing/2014/main" id="{8E90066D-32D7-07E2-57E3-8E235529022C}"/>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4" name="Date Placeholder 3">
            <a:extLst>
              <a:ext uri="{FF2B5EF4-FFF2-40B4-BE49-F238E27FC236}">
                <a16:creationId xmlns:a16="http://schemas.microsoft.com/office/drawing/2014/main" id="{6282E83E-F843-288C-6A93-A97B81B52A83}"/>
              </a:ext>
            </a:extLst>
          </p:cNvPr>
          <p:cNvSpPr>
            <a:spLocks noGrp="1"/>
          </p:cNvSpPr>
          <p:nvPr>
            <p:ph type="dt" sz="half" idx="10"/>
          </p:nvPr>
        </p:nvSpPr>
        <p:spPr/>
        <p:txBody>
          <a:bodyPr/>
          <a:lstStyle/>
          <a:p>
            <a:fld id="{CA8EC4DC-6A87-0243-B3D5-6B53CFF3010E}" type="datetimeFigureOut">
              <a:rPr lang="en-DK" smtClean="0"/>
              <a:t>15/11/2024</a:t>
            </a:fld>
            <a:endParaRPr lang="en-DK"/>
          </a:p>
        </p:txBody>
      </p:sp>
      <p:sp>
        <p:nvSpPr>
          <p:cNvPr id="5" name="Footer Placeholder 4">
            <a:extLst>
              <a:ext uri="{FF2B5EF4-FFF2-40B4-BE49-F238E27FC236}">
                <a16:creationId xmlns:a16="http://schemas.microsoft.com/office/drawing/2014/main" id="{C7990944-D87C-22A3-0D49-BBAE92959606}"/>
              </a:ext>
            </a:extLst>
          </p:cNvPr>
          <p:cNvSpPr>
            <a:spLocks noGrp="1"/>
          </p:cNvSpPr>
          <p:nvPr>
            <p:ph type="ftr" sz="quarter" idx="11"/>
          </p:nvPr>
        </p:nvSpPr>
        <p:spPr/>
        <p:txBody>
          <a:bodyPr/>
          <a:lstStyle/>
          <a:p>
            <a:endParaRPr lang="en-DK"/>
          </a:p>
        </p:txBody>
      </p:sp>
      <p:sp>
        <p:nvSpPr>
          <p:cNvPr id="6" name="Slide Number Placeholder 5">
            <a:extLst>
              <a:ext uri="{FF2B5EF4-FFF2-40B4-BE49-F238E27FC236}">
                <a16:creationId xmlns:a16="http://schemas.microsoft.com/office/drawing/2014/main" id="{07F47840-BC3E-640D-CC7F-10050AE198D8}"/>
              </a:ext>
            </a:extLst>
          </p:cNvPr>
          <p:cNvSpPr>
            <a:spLocks noGrp="1"/>
          </p:cNvSpPr>
          <p:nvPr>
            <p:ph type="sldNum" sz="quarter" idx="12"/>
          </p:nvPr>
        </p:nvSpPr>
        <p:spPr/>
        <p:txBody>
          <a:bodyPr/>
          <a:lstStyle/>
          <a:p>
            <a:fld id="{5C202BE1-17F3-294D-A973-D29986D31D7C}" type="slidenum">
              <a:rPr lang="en-DK" smtClean="0"/>
              <a:t>‹#›</a:t>
            </a:fld>
            <a:endParaRPr lang="en-DK"/>
          </a:p>
        </p:txBody>
      </p:sp>
    </p:spTree>
    <p:extLst>
      <p:ext uri="{BB962C8B-B14F-4D97-AF65-F5344CB8AC3E}">
        <p14:creationId xmlns:p14="http://schemas.microsoft.com/office/powerpoint/2010/main" val="11567113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DB82B1-2932-D85E-7466-53A06171A0B7}"/>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DK"/>
          </a:p>
        </p:txBody>
      </p:sp>
      <p:sp>
        <p:nvSpPr>
          <p:cNvPr id="3" name="Text Placeholder 2">
            <a:extLst>
              <a:ext uri="{FF2B5EF4-FFF2-40B4-BE49-F238E27FC236}">
                <a16:creationId xmlns:a16="http://schemas.microsoft.com/office/drawing/2014/main" id="{90E8F7CB-0679-0AA4-AA9C-3B83BF27A68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C69E7216-C951-A085-CF69-EB4C485B1239}"/>
              </a:ext>
            </a:extLst>
          </p:cNvPr>
          <p:cNvSpPr>
            <a:spLocks noGrp="1"/>
          </p:cNvSpPr>
          <p:nvPr>
            <p:ph type="dt" sz="half" idx="10"/>
          </p:nvPr>
        </p:nvSpPr>
        <p:spPr/>
        <p:txBody>
          <a:bodyPr/>
          <a:lstStyle/>
          <a:p>
            <a:fld id="{CA8EC4DC-6A87-0243-B3D5-6B53CFF3010E}" type="datetimeFigureOut">
              <a:rPr lang="en-DK" smtClean="0"/>
              <a:t>15/11/2024</a:t>
            </a:fld>
            <a:endParaRPr lang="en-DK"/>
          </a:p>
        </p:txBody>
      </p:sp>
      <p:sp>
        <p:nvSpPr>
          <p:cNvPr id="5" name="Footer Placeholder 4">
            <a:extLst>
              <a:ext uri="{FF2B5EF4-FFF2-40B4-BE49-F238E27FC236}">
                <a16:creationId xmlns:a16="http://schemas.microsoft.com/office/drawing/2014/main" id="{A0F490CA-25D6-24C9-6031-7BC4FAC7E5A3}"/>
              </a:ext>
            </a:extLst>
          </p:cNvPr>
          <p:cNvSpPr>
            <a:spLocks noGrp="1"/>
          </p:cNvSpPr>
          <p:nvPr>
            <p:ph type="ftr" sz="quarter" idx="11"/>
          </p:nvPr>
        </p:nvSpPr>
        <p:spPr/>
        <p:txBody>
          <a:bodyPr/>
          <a:lstStyle/>
          <a:p>
            <a:endParaRPr lang="en-DK"/>
          </a:p>
        </p:txBody>
      </p:sp>
      <p:sp>
        <p:nvSpPr>
          <p:cNvPr id="6" name="Slide Number Placeholder 5">
            <a:extLst>
              <a:ext uri="{FF2B5EF4-FFF2-40B4-BE49-F238E27FC236}">
                <a16:creationId xmlns:a16="http://schemas.microsoft.com/office/drawing/2014/main" id="{31F0D73A-A670-4841-7BE1-DE4827915261}"/>
              </a:ext>
            </a:extLst>
          </p:cNvPr>
          <p:cNvSpPr>
            <a:spLocks noGrp="1"/>
          </p:cNvSpPr>
          <p:nvPr>
            <p:ph type="sldNum" sz="quarter" idx="12"/>
          </p:nvPr>
        </p:nvSpPr>
        <p:spPr/>
        <p:txBody>
          <a:bodyPr/>
          <a:lstStyle/>
          <a:p>
            <a:fld id="{5C202BE1-17F3-294D-A973-D29986D31D7C}" type="slidenum">
              <a:rPr lang="en-DK" smtClean="0"/>
              <a:t>‹#›</a:t>
            </a:fld>
            <a:endParaRPr lang="en-DK"/>
          </a:p>
        </p:txBody>
      </p:sp>
    </p:spTree>
    <p:extLst>
      <p:ext uri="{BB962C8B-B14F-4D97-AF65-F5344CB8AC3E}">
        <p14:creationId xmlns:p14="http://schemas.microsoft.com/office/powerpoint/2010/main" val="13312707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40CD3B-DBB9-803E-C8DC-F753344C59B2}"/>
              </a:ext>
            </a:extLst>
          </p:cNvPr>
          <p:cNvSpPr>
            <a:spLocks noGrp="1"/>
          </p:cNvSpPr>
          <p:nvPr>
            <p:ph type="title"/>
          </p:nvPr>
        </p:nvSpPr>
        <p:spPr/>
        <p:txBody>
          <a:bodyPr/>
          <a:lstStyle/>
          <a:p>
            <a:r>
              <a:rPr lang="en-GB"/>
              <a:t>Click to edit Master title style</a:t>
            </a:r>
            <a:endParaRPr lang="en-DK"/>
          </a:p>
        </p:txBody>
      </p:sp>
      <p:sp>
        <p:nvSpPr>
          <p:cNvPr id="3" name="Content Placeholder 2">
            <a:extLst>
              <a:ext uri="{FF2B5EF4-FFF2-40B4-BE49-F238E27FC236}">
                <a16:creationId xmlns:a16="http://schemas.microsoft.com/office/drawing/2014/main" id="{53C519D1-0E83-F2B1-548C-F384200B480C}"/>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4" name="Content Placeholder 3">
            <a:extLst>
              <a:ext uri="{FF2B5EF4-FFF2-40B4-BE49-F238E27FC236}">
                <a16:creationId xmlns:a16="http://schemas.microsoft.com/office/drawing/2014/main" id="{D9A9D7A9-8240-DA7D-9C92-D8B0E477E4DE}"/>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5" name="Date Placeholder 4">
            <a:extLst>
              <a:ext uri="{FF2B5EF4-FFF2-40B4-BE49-F238E27FC236}">
                <a16:creationId xmlns:a16="http://schemas.microsoft.com/office/drawing/2014/main" id="{61437F38-478C-9D6C-0E38-38710A5BF177}"/>
              </a:ext>
            </a:extLst>
          </p:cNvPr>
          <p:cNvSpPr>
            <a:spLocks noGrp="1"/>
          </p:cNvSpPr>
          <p:nvPr>
            <p:ph type="dt" sz="half" idx="10"/>
          </p:nvPr>
        </p:nvSpPr>
        <p:spPr/>
        <p:txBody>
          <a:bodyPr/>
          <a:lstStyle/>
          <a:p>
            <a:fld id="{CA8EC4DC-6A87-0243-B3D5-6B53CFF3010E}" type="datetimeFigureOut">
              <a:rPr lang="en-DK" smtClean="0"/>
              <a:t>15/11/2024</a:t>
            </a:fld>
            <a:endParaRPr lang="en-DK"/>
          </a:p>
        </p:txBody>
      </p:sp>
      <p:sp>
        <p:nvSpPr>
          <p:cNvPr id="6" name="Footer Placeholder 5">
            <a:extLst>
              <a:ext uri="{FF2B5EF4-FFF2-40B4-BE49-F238E27FC236}">
                <a16:creationId xmlns:a16="http://schemas.microsoft.com/office/drawing/2014/main" id="{8182441B-9E2B-C5DF-BA98-F396E7982687}"/>
              </a:ext>
            </a:extLst>
          </p:cNvPr>
          <p:cNvSpPr>
            <a:spLocks noGrp="1"/>
          </p:cNvSpPr>
          <p:nvPr>
            <p:ph type="ftr" sz="quarter" idx="11"/>
          </p:nvPr>
        </p:nvSpPr>
        <p:spPr/>
        <p:txBody>
          <a:bodyPr/>
          <a:lstStyle/>
          <a:p>
            <a:endParaRPr lang="en-DK"/>
          </a:p>
        </p:txBody>
      </p:sp>
      <p:sp>
        <p:nvSpPr>
          <p:cNvPr id="7" name="Slide Number Placeholder 6">
            <a:extLst>
              <a:ext uri="{FF2B5EF4-FFF2-40B4-BE49-F238E27FC236}">
                <a16:creationId xmlns:a16="http://schemas.microsoft.com/office/drawing/2014/main" id="{103A95BF-7C1B-2B33-88A2-74C76FCC372E}"/>
              </a:ext>
            </a:extLst>
          </p:cNvPr>
          <p:cNvSpPr>
            <a:spLocks noGrp="1"/>
          </p:cNvSpPr>
          <p:nvPr>
            <p:ph type="sldNum" sz="quarter" idx="12"/>
          </p:nvPr>
        </p:nvSpPr>
        <p:spPr/>
        <p:txBody>
          <a:bodyPr/>
          <a:lstStyle/>
          <a:p>
            <a:fld id="{5C202BE1-17F3-294D-A973-D29986D31D7C}" type="slidenum">
              <a:rPr lang="en-DK" smtClean="0"/>
              <a:t>‹#›</a:t>
            </a:fld>
            <a:endParaRPr lang="en-DK"/>
          </a:p>
        </p:txBody>
      </p:sp>
    </p:spTree>
    <p:extLst>
      <p:ext uri="{BB962C8B-B14F-4D97-AF65-F5344CB8AC3E}">
        <p14:creationId xmlns:p14="http://schemas.microsoft.com/office/powerpoint/2010/main" val="6165501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E2DA92-7476-1581-7765-79A7C851103D}"/>
              </a:ext>
            </a:extLst>
          </p:cNvPr>
          <p:cNvSpPr>
            <a:spLocks noGrp="1"/>
          </p:cNvSpPr>
          <p:nvPr>
            <p:ph type="title"/>
          </p:nvPr>
        </p:nvSpPr>
        <p:spPr>
          <a:xfrm>
            <a:off x="839788" y="365125"/>
            <a:ext cx="10515600" cy="1325563"/>
          </a:xfrm>
        </p:spPr>
        <p:txBody>
          <a:bodyPr/>
          <a:lstStyle/>
          <a:p>
            <a:r>
              <a:rPr lang="en-GB"/>
              <a:t>Click to edit Master title style</a:t>
            </a:r>
            <a:endParaRPr lang="en-DK"/>
          </a:p>
        </p:txBody>
      </p:sp>
      <p:sp>
        <p:nvSpPr>
          <p:cNvPr id="3" name="Text Placeholder 2">
            <a:extLst>
              <a:ext uri="{FF2B5EF4-FFF2-40B4-BE49-F238E27FC236}">
                <a16:creationId xmlns:a16="http://schemas.microsoft.com/office/drawing/2014/main" id="{CD26FC53-61A0-539D-EE87-7CEB1A89717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31065C05-1543-2FF4-4EED-F83BAB6B6CF5}"/>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5" name="Text Placeholder 4">
            <a:extLst>
              <a:ext uri="{FF2B5EF4-FFF2-40B4-BE49-F238E27FC236}">
                <a16:creationId xmlns:a16="http://schemas.microsoft.com/office/drawing/2014/main" id="{D2F84797-9939-C778-5A6A-C579912F31E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AB8E85DC-8B51-D85F-6D18-C418028863DF}"/>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7" name="Date Placeholder 6">
            <a:extLst>
              <a:ext uri="{FF2B5EF4-FFF2-40B4-BE49-F238E27FC236}">
                <a16:creationId xmlns:a16="http://schemas.microsoft.com/office/drawing/2014/main" id="{E9311227-4B67-F718-F5DB-728ABA9D2ACF}"/>
              </a:ext>
            </a:extLst>
          </p:cNvPr>
          <p:cNvSpPr>
            <a:spLocks noGrp="1"/>
          </p:cNvSpPr>
          <p:nvPr>
            <p:ph type="dt" sz="half" idx="10"/>
          </p:nvPr>
        </p:nvSpPr>
        <p:spPr/>
        <p:txBody>
          <a:bodyPr/>
          <a:lstStyle/>
          <a:p>
            <a:fld id="{CA8EC4DC-6A87-0243-B3D5-6B53CFF3010E}" type="datetimeFigureOut">
              <a:rPr lang="en-DK" smtClean="0"/>
              <a:t>15/11/2024</a:t>
            </a:fld>
            <a:endParaRPr lang="en-DK"/>
          </a:p>
        </p:txBody>
      </p:sp>
      <p:sp>
        <p:nvSpPr>
          <p:cNvPr id="8" name="Footer Placeholder 7">
            <a:extLst>
              <a:ext uri="{FF2B5EF4-FFF2-40B4-BE49-F238E27FC236}">
                <a16:creationId xmlns:a16="http://schemas.microsoft.com/office/drawing/2014/main" id="{51DE3A12-236B-8054-FAE8-E86929D9376C}"/>
              </a:ext>
            </a:extLst>
          </p:cNvPr>
          <p:cNvSpPr>
            <a:spLocks noGrp="1"/>
          </p:cNvSpPr>
          <p:nvPr>
            <p:ph type="ftr" sz="quarter" idx="11"/>
          </p:nvPr>
        </p:nvSpPr>
        <p:spPr/>
        <p:txBody>
          <a:bodyPr/>
          <a:lstStyle/>
          <a:p>
            <a:endParaRPr lang="en-DK"/>
          </a:p>
        </p:txBody>
      </p:sp>
      <p:sp>
        <p:nvSpPr>
          <p:cNvPr id="9" name="Slide Number Placeholder 8">
            <a:extLst>
              <a:ext uri="{FF2B5EF4-FFF2-40B4-BE49-F238E27FC236}">
                <a16:creationId xmlns:a16="http://schemas.microsoft.com/office/drawing/2014/main" id="{DA8B5EAF-1A78-3E31-9467-0A45F611F392}"/>
              </a:ext>
            </a:extLst>
          </p:cNvPr>
          <p:cNvSpPr>
            <a:spLocks noGrp="1"/>
          </p:cNvSpPr>
          <p:nvPr>
            <p:ph type="sldNum" sz="quarter" idx="12"/>
          </p:nvPr>
        </p:nvSpPr>
        <p:spPr/>
        <p:txBody>
          <a:bodyPr/>
          <a:lstStyle/>
          <a:p>
            <a:fld id="{5C202BE1-17F3-294D-A973-D29986D31D7C}" type="slidenum">
              <a:rPr lang="en-DK" smtClean="0"/>
              <a:t>‹#›</a:t>
            </a:fld>
            <a:endParaRPr lang="en-DK"/>
          </a:p>
        </p:txBody>
      </p:sp>
    </p:spTree>
    <p:extLst>
      <p:ext uri="{BB962C8B-B14F-4D97-AF65-F5344CB8AC3E}">
        <p14:creationId xmlns:p14="http://schemas.microsoft.com/office/powerpoint/2010/main" val="24132678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A90B20-9330-7E17-1A8A-8F1B1F81145B}"/>
              </a:ext>
            </a:extLst>
          </p:cNvPr>
          <p:cNvSpPr>
            <a:spLocks noGrp="1"/>
          </p:cNvSpPr>
          <p:nvPr>
            <p:ph type="title"/>
          </p:nvPr>
        </p:nvSpPr>
        <p:spPr/>
        <p:txBody>
          <a:bodyPr/>
          <a:lstStyle/>
          <a:p>
            <a:r>
              <a:rPr lang="en-GB"/>
              <a:t>Click to edit Master title style</a:t>
            </a:r>
            <a:endParaRPr lang="en-DK"/>
          </a:p>
        </p:txBody>
      </p:sp>
      <p:sp>
        <p:nvSpPr>
          <p:cNvPr id="3" name="Date Placeholder 2">
            <a:extLst>
              <a:ext uri="{FF2B5EF4-FFF2-40B4-BE49-F238E27FC236}">
                <a16:creationId xmlns:a16="http://schemas.microsoft.com/office/drawing/2014/main" id="{D67AE6B2-344F-A615-9C1D-6659BA07E3E9}"/>
              </a:ext>
            </a:extLst>
          </p:cNvPr>
          <p:cNvSpPr>
            <a:spLocks noGrp="1"/>
          </p:cNvSpPr>
          <p:nvPr>
            <p:ph type="dt" sz="half" idx="10"/>
          </p:nvPr>
        </p:nvSpPr>
        <p:spPr/>
        <p:txBody>
          <a:bodyPr/>
          <a:lstStyle/>
          <a:p>
            <a:fld id="{CA8EC4DC-6A87-0243-B3D5-6B53CFF3010E}" type="datetimeFigureOut">
              <a:rPr lang="en-DK" smtClean="0"/>
              <a:t>15/11/2024</a:t>
            </a:fld>
            <a:endParaRPr lang="en-DK"/>
          </a:p>
        </p:txBody>
      </p:sp>
      <p:sp>
        <p:nvSpPr>
          <p:cNvPr id="4" name="Footer Placeholder 3">
            <a:extLst>
              <a:ext uri="{FF2B5EF4-FFF2-40B4-BE49-F238E27FC236}">
                <a16:creationId xmlns:a16="http://schemas.microsoft.com/office/drawing/2014/main" id="{4F02D77E-E048-454F-5A96-1903919B5F98}"/>
              </a:ext>
            </a:extLst>
          </p:cNvPr>
          <p:cNvSpPr>
            <a:spLocks noGrp="1"/>
          </p:cNvSpPr>
          <p:nvPr>
            <p:ph type="ftr" sz="quarter" idx="11"/>
          </p:nvPr>
        </p:nvSpPr>
        <p:spPr/>
        <p:txBody>
          <a:bodyPr/>
          <a:lstStyle/>
          <a:p>
            <a:endParaRPr lang="en-DK"/>
          </a:p>
        </p:txBody>
      </p:sp>
      <p:sp>
        <p:nvSpPr>
          <p:cNvPr id="5" name="Slide Number Placeholder 4">
            <a:extLst>
              <a:ext uri="{FF2B5EF4-FFF2-40B4-BE49-F238E27FC236}">
                <a16:creationId xmlns:a16="http://schemas.microsoft.com/office/drawing/2014/main" id="{5AE18D90-0E3A-BA1E-6BCE-1972AC670F91}"/>
              </a:ext>
            </a:extLst>
          </p:cNvPr>
          <p:cNvSpPr>
            <a:spLocks noGrp="1"/>
          </p:cNvSpPr>
          <p:nvPr>
            <p:ph type="sldNum" sz="quarter" idx="12"/>
          </p:nvPr>
        </p:nvSpPr>
        <p:spPr/>
        <p:txBody>
          <a:bodyPr/>
          <a:lstStyle/>
          <a:p>
            <a:fld id="{5C202BE1-17F3-294D-A973-D29986D31D7C}" type="slidenum">
              <a:rPr lang="en-DK" smtClean="0"/>
              <a:t>‹#›</a:t>
            </a:fld>
            <a:endParaRPr lang="en-DK"/>
          </a:p>
        </p:txBody>
      </p:sp>
    </p:spTree>
    <p:extLst>
      <p:ext uri="{BB962C8B-B14F-4D97-AF65-F5344CB8AC3E}">
        <p14:creationId xmlns:p14="http://schemas.microsoft.com/office/powerpoint/2010/main" val="4529106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F902DED-5F97-044D-B3A7-35E5423688FD}"/>
              </a:ext>
            </a:extLst>
          </p:cNvPr>
          <p:cNvSpPr>
            <a:spLocks noGrp="1"/>
          </p:cNvSpPr>
          <p:nvPr>
            <p:ph type="dt" sz="half" idx="10"/>
          </p:nvPr>
        </p:nvSpPr>
        <p:spPr/>
        <p:txBody>
          <a:bodyPr/>
          <a:lstStyle/>
          <a:p>
            <a:fld id="{CA8EC4DC-6A87-0243-B3D5-6B53CFF3010E}" type="datetimeFigureOut">
              <a:rPr lang="en-DK" smtClean="0"/>
              <a:t>15/11/2024</a:t>
            </a:fld>
            <a:endParaRPr lang="en-DK"/>
          </a:p>
        </p:txBody>
      </p:sp>
      <p:sp>
        <p:nvSpPr>
          <p:cNvPr id="3" name="Footer Placeholder 2">
            <a:extLst>
              <a:ext uri="{FF2B5EF4-FFF2-40B4-BE49-F238E27FC236}">
                <a16:creationId xmlns:a16="http://schemas.microsoft.com/office/drawing/2014/main" id="{BFBC7B65-E44F-A1F6-A627-9A7AC49E7567}"/>
              </a:ext>
            </a:extLst>
          </p:cNvPr>
          <p:cNvSpPr>
            <a:spLocks noGrp="1"/>
          </p:cNvSpPr>
          <p:nvPr>
            <p:ph type="ftr" sz="quarter" idx="11"/>
          </p:nvPr>
        </p:nvSpPr>
        <p:spPr/>
        <p:txBody>
          <a:bodyPr/>
          <a:lstStyle/>
          <a:p>
            <a:endParaRPr lang="en-DK"/>
          </a:p>
        </p:txBody>
      </p:sp>
      <p:sp>
        <p:nvSpPr>
          <p:cNvPr id="4" name="Slide Number Placeholder 3">
            <a:extLst>
              <a:ext uri="{FF2B5EF4-FFF2-40B4-BE49-F238E27FC236}">
                <a16:creationId xmlns:a16="http://schemas.microsoft.com/office/drawing/2014/main" id="{9687EEF6-C14D-1DB3-A344-02C0F99888F1}"/>
              </a:ext>
            </a:extLst>
          </p:cNvPr>
          <p:cNvSpPr>
            <a:spLocks noGrp="1"/>
          </p:cNvSpPr>
          <p:nvPr>
            <p:ph type="sldNum" sz="quarter" idx="12"/>
          </p:nvPr>
        </p:nvSpPr>
        <p:spPr/>
        <p:txBody>
          <a:bodyPr/>
          <a:lstStyle/>
          <a:p>
            <a:fld id="{5C202BE1-17F3-294D-A973-D29986D31D7C}" type="slidenum">
              <a:rPr lang="en-DK" smtClean="0"/>
              <a:t>‹#›</a:t>
            </a:fld>
            <a:endParaRPr lang="en-DK"/>
          </a:p>
        </p:txBody>
      </p:sp>
    </p:spTree>
    <p:extLst>
      <p:ext uri="{BB962C8B-B14F-4D97-AF65-F5344CB8AC3E}">
        <p14:creationId xmlns:p14="http://schemas.microsoft.com/office/powerpoint/2010/main" val="12405791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0E58E-2C28-5725-CD9A-2429B3D97E76}"/>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DK"/>
          </a:p>
        </p:txBody>
      </p:sp>
      <p:sp>
        <p:nvSpPr>
          <p:cNvPr id="3" name="Content Placeholder 2">
            <a:extLst>
              <a:ext uri="{FF2B5EF4-FFF2-40B4-BE49-F238E27FC236}">
                <a16:creationId xmlns:a16="http://schemas.microsoft.com/office/drawing/2014/main" id="{05E1E9DA-4DC7-0485-5840-E0105277FAD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4" name="Text Placeholder 3">
            <a:extLst>
              <a:ext uri="{FF2B5EF4-FFF2-40B4-BE49-F238E27FC236}">
                <a16:creationId xmlns:a16="http://schemas.microsoft.com/office/drawing/2014/main" id="{272645AD-1E86-F095-C370-340D1A0483C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ECFE2C2D-F1D3-00E1-D9C5-636D1B5912A6}"/>
              </a:ext>
            </a:extLst>
          </p:cNvPr>
          <p:cNvSpPr>
            <a:spLocks noGrp="1"/>
          </p:cNvSpPr>
          <p:nvPr>
            <p:ph type="dt" sz="half" idx="10"/>
          </p:nvPr>
        </p:nvSpPr>
        <p:spPr/>
        <p:txBody>
          <a:bodyPr/>
          <a:lstStyle/>
          <a:p>
            <a:fld id="{CA8EC4DC-6A87-0243-B3D5-6B53CFF3010E}" type="datetimeFigureOut">
              <a:rPr lang="en-DK" smtClean="0"/>
              <a:t>15/11/2024</a:t>
            </a:fld>
            <a:endParaRPr lang="en-DK"/>
          </a:p>
        </p:txBody>
      </p:sp>
      <p:sp>
        <p:nvSpPr>
          <p:cNvPr id="6" name="Footer Placeholder 5">
            <a:extLst>
              <a:ext uri="{FF2B5EF4-FFF2-40B4-BE49-F238E27FC236}">
                <a16:creationId xmlns:a16="http://schemas.microsoft.com/office/drawing/2014/main" id="{AAA8128F-660A-78B6-67AF-6EBF394D9F70}"/>
              </a:ext>
            </a:extLst>
          </p:cNvPr>
          <p:cNvSpPr>
            <a:spLocks noGrp="1"/>
          </p:cNvSpPr>
          <p:nvPr>
            <p:ph type="ftr" sz="quarter" idx="11"/>
          </p:nvPr>
        </p:nvSpPr>
        <p:spPr/>
        <p:txBody>
          <a:bodyPr/>
          <a:lstStyle/>
          <a:p>
            <a:endParaRPr lang="en-DK"/>
          </a:p>
        </p:txBody>
      </p:sp>
      <p:sp>
        <p:nvSpPr>
          <p:cNvPr id="7" name="Slide Number Placeholder 6">
            <a:extLst>
              <a:ext uri="{FF2B5EF4-FFF2-40B4-BE49-F238E27FC236}">
                <a16:creationId xmlns:a16="http://schemas.microsoft.com/office/drawing/2014/main" id="{F8F63ACE-214F-2927-19F9-6E33CAAA21D3}"/>
              </a:ext>
            </a:extLst>
          </p:cNvPr>
          <p:cNvSpPr>
            <a:spLocks noGrp="1"/>
          </p:cNvSpPr>
          <p:nvPr>
            <p:ph type="sldNum" sz="quarter" idx="12"/>
          </p:nvPr>
        </p:nvSpPr>
        <p:spPr/>
        <p:txBody>
          <a:bodyPr/>
          <a:lstStyle/>
          <a:p>
            <a:fld id="{5C202BE1-17F3-294D-A973-D29986D31D7C}" type="slidenum">
              <a:rPr lang="en-DK" smtClean="0"/>
              <a:t>‹#›</a:t>
            </a:fld>
            <a:endParaRPr lang="en-DK"/>
          </a:p>
        </p:txBody>
      </p:sp>
    </p:spTree>
    <p:extLst>
      <p:ext uri="{BB962C8B-B14F-4D97-AF65-F5344CB8AC3E}">
        <p14:creationId xmlns:p14="http://schemas.microsoft.com/office/powerpoint/2010/main" val="29312309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BE9D9C-A684-A966-B576-54AC3A915893}"/>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DK"/>
          </a:p>
        </p:txBody>
      </p:sp>
      <p:sp>
        <p:nvSpPr>
          <p:cNvPr id="3" name="Picture Placeholder 2">
            <a:extLst>
              <a:ext uri="{FF2B5EF4-FFF2-40B4-BE49-F238E27FC236}">
                <a16:creationId xmlns:a16="http://schemas.microsoft.com/office/drawing/2014/main" id="{B047545A-3C21-FE05-0CAE-D8BDD94A4F0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DK"/>
          </a:p>
        </p:txBody>
      </p:sp>
      <p:sp>
        <p:nvSpPr>
          <p:cNvPr id="4" name="Text Placeholder 3">
            <a:extLst>
              <a:ext uri="{FF2B5EF4-FFF2-40B4-BE49-F238E27FC236}">
                <a16:creationId xmlns:a16="http://schemas.microsoft.com/office/drawing/2014/main" id="{8B181327-5393-D7CE-DB4C-2786078B9FA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0421D269-6B47-9756-6762-A48FAFF7B4E5}"/>
              </a:ext>
            </a:extLst>
          </p:cNvPr>
          <p:cNvSpPr>
            <a:spLocks noGrp="1"/>
          </p:cNvSpPr>
          <p:nvPr>
            <p:ph type="dt" sz="half" idx="10"/>
          </p:nvPr>
        </p:nvSpPr>
        <p:spPr/>
        <p:txBody>
          <a:bodyPr/>
          <a:lstStyle/>
          <a:p>
            <a:fld id="{CA8EC4DC-6A87-0243-B3D5-6B53CFF3010E}" type="datetimeFigureOut">
              <a:rPr lang="en-DK" smtClean="0"/>
              <a:t>15/11/2024</a:t>
            </a:fld>
            <a:endParaRPr lang="en-DK"/>
          </a:p>
        </p:txBody>
      </p:sp>
      <p:sp>
        <p:nvSpPr>
          <p:cNvPr id="6" name="Footer Placeholder 5">
            <a:extLst>
              <a:ext uri="{FF2B5EF4-FFF2-40B4-BE49-F238E27FC236}">
                <a16:creationId xmlns:a16="http://schemas.microsoft.com/office/drawing/2014/main" id="{8F4BAE54-191C-4231-8700-2D1950204A56}"/>
              </a:ext>
            </a:extLst>
          </p:cNvPr>
          <p:cNvSpPr>
            <a:spLocks noGrp="1"/>
          </p:cNvSpPr>
          <p:nvPr>
            <p:ph type="ftr" sz="quarter" idx="11"/>
          </p:nvPr>
        </p:nvSpPr>
        <p:spPr/>
        <p:txBody>
          <a:bodyPr/>
          <a:lstStyle/>
          <a:p>
            <a:endParaRPr lang="en-DK"/>
          </a:p>
        </p:txBody>
      </p:sp>
      <p:sp>
        <p:nvSpPr>
          <p:cNvPr id="7" name="Slide Number Placeholder 6">
            <a:extLst>
              <a:ext uri="{FF2B5EF4-FFF2-40B4-BE49-F238E27FC236}">
                <a16:creationId xmlns:a16="http://schemas.microsoft.com/office/drawing/2014/main" id="{72D7FDD5-D0BA-C5DC-A175-5BF81EEB83FB}"/>
              </a:ext>
            </a:extLst>
          </p:cNvPr>
          <p:cNvSpPr>
            <a:spLocks noGrp="1"/>
          </p:cNvSpPr>
          <p:nvPr>
            <p:ph type="sldNum" sz="quarter" idx="12"/>
          </p:nvPr>
        </p:nvSpPr>
        <p:spPr/>
        <p:txBody>
          <a:bodyPr/>
          <a:lstStyle/>
          <a:p>
            <a:fld id="{5C202BE1-17F3-294D-A973-D29986D31D7C}" type="slidenum">
              <a:rPr lang="en-DK" smtClean="0"/>
              <a:t>‹#›</a:t>
            </a:fld>
            <a:endParaRPr lang="en-DK"/>
          </a:p>
        </p:txBody>
      </p:sp>
    </p:spTree>
    <p:extLst>
      <p:ext uri="{BB962C8B-B14F-4D97-AF65-F5344CB8AC3E}">
        <p14:creationId xmlns:p14="http://schemas.microsoft.com/office/powerpoint/2010/main" val="33900695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09D6317-DA96-7C34-E913-5B8C007FDD6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DK"/>
          </a:p>
        </p:txBody>
      </p:sp>
      <p:sp>
        <p:nvSpPr>
          <p:cNvPr id="3" name="Text Placeholder 2">
            <a:extLst>
              <a:ext uri="{FF2B5EF4-FFF2-40B4-BE49-F238E27FC236}">
                <a16:creationId xmlns:a16="http://schemas.microsoft.com/office/drawing/2014/main" id="{4A330B6A-2D94-76D0-8DFC-648D5EC77B1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4" name="Date Placeholder 3">
            <a:extLst>
              <a:ext uri="{FF2B5EF4-FFF2-40B4-BE49-F238E27FC236}">
                <a16:creationId xmlns:a16="http://schemas.microsoft.com/office/drawing/2014/main" id="{566F573E-F157-40C3-B9F0-B8CF32C61E0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A8EC4DC-6A87-0243-B3D5-6B53CFF3010E}" type="datetimeFigureOut">
              <a:rPr lang="en-DK" smtClean="0"/>
              <a:t>15/11/2024</a:t>
            </a:fld>
            <a:endParaRPr lang="en-DK"/>
          </a:p>
        </p:txBody>
      </p:sp>
      <p:sp>
        <p:nvSpPr>
          <p:cNvPr id="5" name="Footer Placeholder 4">
            <a:extLst>
              <a:ext uri="{FF2B5EF4-FFF2-40B4-BE49-F238E27FC236}">
                <a16:creationId xmlns:a16="http://schemas.microsoft.com/office/drawing/2014/main" id="{4D8A3F64-075C-4BAC-54C8-B50D8C1C0A0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DK"/>
          </a:p>
        </p:txBody>
      </p:sp>
      <p:sp>
        <p:nvSpPr>
          <p:cNvPr id="6" name="Slide Number Placeholder 5">
            <a:extLst>
              <a:ext uri="{FF2B5EF4-FFF2-40B4-BE49-F238E27FC236}">
                <a16:creationId xmlns:a16="http://schemas.microsoft.com/office/drawing/2014/main" id="{8F2DB903-7FC6-5F72-C8A3-198A761191A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C202BE1-17F3-294D-A973-D29986D31D7C}" type="slidenum">
              <a:rPr lang="en-DK" smtClean="0"/>
              <a:t>‹#›</a:t>
            </a:fld>
            <a:endParaRPr lang="en-DK"/>
          </a:p>
        </p:txBody>
      </p:sp>
    </p:spTree>
    <p:extLst>
      <p:ext uri="{BB962C8B-B14F-4D97-AF65-F5344CB8AC3E}">
        <p14:creationId xmlns:p14="http://schemas.microsoft.com/office/powerpoint/2010/main" val="158240493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0.jpe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27.sv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sv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5.sv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7.sv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9.sv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1.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0" name="Slide Background Fill">
            <a:extLst>
              <a:ext uri="{FF2B5EF4-FFF2-40B4-BE49-F238E27FC236}">
                <a16:creationId xmlns:a16="http://schemas.microsoft.com/office/drawing/2014/main" id="{C7D023E4-8DE1-436E-9847-ED6A4B4B04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1"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1" name="Group 40">
            <a:extLst>
              <a:ext uri="{FF2B5EF4-FFF2-40B4-BE49-F238E27FC236}">
                <a16:creationId xmlns:a16="http://schemas.microsoft.com/office/drawing/2014/main" id="{1FEC590B-3306-47E9-BD67-97F3F76169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952" cy="6858000"/>
            <a:chOff x="651279" y="598259"/>
            <a:chExt cx="10889442" cy="5680742"/>
          </a:xfrm>
        </p:grpSpPr>
        <p:sp>
          <p:nvSpPr>
            <p:cNvPr id="26" name="Color">
              <a:extLst>
                <a:ext uri="{FF2B5EF4-FFF2-40B4-BE49-F238E27FC236}">
                  <a16:creationId xmlns:a16="http://schemas.microsoft.com/office/drawing/2014/main" id="{54F87DBC-E43C-4CE4-A8C5-61E3D68194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Color">
              <a:extLst>
                <a:ext uri="{FF2B5EF4-FFF2-40B4-BE49-F238E27FC236}">
                  <a16:creationId xmlns:a16="http://schemas.microsoft.com/office/drawing/2014/main" id="{CD39A88A-7F84-4ACA-877B-E28BC26CD8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43" name="Group 42">
            <a:extLst>
              <a:ext uri="{FF2B5EF4-FFF2-40B4-BE49-F238E27FC236}">
                <a16:creationId xmlns:a16="http://schemas.microsoft.com/office/drawing/2014/main" id="{A47AAF5E-1692-48C9-98FB-6432BF0BC4F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30" name="Freeform: Shape 29">
              <a:extLst>
                <a:ext uri="{FF2B5EF4-FFF2-40B4-BE49-F238E27FC236}">
                  <a16:creationId xmlns:a16="http://schemas.microsoft.com/office/drawing/2014/main" id="{5F36A26D-E71D-4663-B197-8B7BFA37AD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44" name="Freeform: Shape 30">
              <a:extLst>
                <a:ext uri="{FF2B5EF4-FFF2-40B4-BE49-F238E27FC236}">
                  <a16:creationId xmlns:a16="http://schemas.microsoft.com/office/drawing/2014/main" id="{8A821CEB-DA96-4952-93B9-81F9C42BAD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45" name="Freeform: Shape 31">
              <a:extLst>
                <a:ext uri="{FF2B5EF4-FFF2-40B4-BE49-F238E27FC236}">
                  <a16:creationId xmlns:a16="http://schemas.microsoft.com/office/drawing/2014/main" id="{18C8EDE0-D69B-4F65-9AB7-DDE7EAD78E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46" name="Freeform: Shape 32">
              <a:extLst>
                <a:ext uri="{FF2B5EF4-FFF2-40B4-BE49-F238E27FC236}">
                  <a16:creationId xmlns:a16="http://schemas.microsoft.com/office/drawing/2014/main" id="{546F0982-BF10-4BF6-842A-F631654FFD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47" name="Freeform: Shape 33">
              <a:extLst>
                <a:ext uri="{FF2B5EF4-FFF2-40B4-BE49-F238E27FC236}">
                  <a16:creationId xmlns:a16="http://schemas.microsoft.com/office/drawing/2014/main" id="{2B313509-2128-42CA-81B6-C9EC23E44C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48" name="Freeform: Shape 34">
              <a:extLst>
                <a:ext uri="{FF2B5EF4-FFF2-40B4-BE49-F238E27FC236}">
                  <a16:creationId xmlns:a16="http://schemas.microsoft.com/office/drawing/2014/main" id="{1589188C-E06E-4F8A-BDD1-02ADF1408F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49" name="Freeform: Shape 35">
              <a:extLst>
                <a:ext uri="{FF2B5EF4-FFF2-40B4-BE49-F238E27FC236}">
                  <a16:creationId xmlns:a16="http://schemas.microsoft.com/office/drawing/2014/main" id="{6B4E610F-FCD0-483F-B9F2-6DF2C28FE8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E86E0DC7-8170-654F-39FA-466A73724362}"/>
              </a:ext>
            </a:extLst>
          </p:cNvPr>
          <p:cNvSpPr>
            <a:spLocks noGrp="1"/>
          </p:cNvSpPr>
          <p:nvPr>
            <p:ph type="ctrTitle"/>
          </p:nvPr>
        </p:nvSpPr>
        <p:spPr>
          <a:xfrm>
            <a:off x="789708" y="666351"/>
            <a:ext cx="10558405" cy="3044335"/>
          </a:xfrm>
        </p:spPr>
        <p:txBody>
          <a:bodyPr anchor="b">
            <a:normAutofit/>
          </a:bodyPr>
          <a:lstStyle/>
          <a:p>
            <a:r>
              <a:rPr lang="en-DK" sz="4800" b="1">
                <a:solidFill>
                  <a:schemeClr val="bg1"/>
                </a:solidFill>
              </a:rPr>
              <a:t>Nextflow fundamentals training</a:t>
            </a:r>
          </a:p>
        </p:txBody>
      </p:sp>
      <p:sp>
        <p:nvSpPr>
          <p:cNvPr id="3" name="Subtitle 2">
            <a:extLst>
              <a:ext uri="{FF2B5EF4-FFF2-40B4-BE49-F238E27FC236}">
                <a16:creationId xmlns:a16="http://schemas.microsoft.com/office/drawing/2014/main" id="{F1D451F5-3784-2F4E-D287-511F3B5927A8}"/>
              </a:ext>
            </a:extLst>
          </p:cNvPr>
          <p:cNvSpPr>
            <a:spLocks noGrp="1"/>
          </p:cNvSpPr>
          <p:nvPr>
            <p:ph type="subTitle" idx="1"/>
          </p:nvPr>
        </p:nvSpPr>
        <p:spPr>
          <a:xfrm>
            <a:off x="789708" y="3866064"/>
            <a:ext cx="10558405" cy="2234485"/>
          </a:xfrm>
        </p:spPr>
        <p:txBody>
          <a:bodyPr anchor="t">
            <a:normAutofit/>
          </a:bodyPr>
          <a:lstStyle/>
          <a:p>
            <a:r>
              <a:rPr lang="en-US">
                <a:solidFill>
                  <a:schemeClr val="bg1"/>
                </a:solidFill>
              </a:rPr>
              <a:t>Albert Palleja Caro</a:t>
            </a:r>
          </a:p>
          <a:p>
            <a:r>
              <a:rPr lang="en-US">
                <a:solidFill>
                  <a:schemeClr val="bg1"/>
                </a:solidFill>
              </a:rPr>
              <a:t>on behalf of </a:t>
            </a:r>
          </a:p>
          <a:p>
            <a:r>
              <a:rPr lang="en-US">
                <a:solidFill>
                  <a:schemeClr val="bg1"/>
                </a:solidFill>
              </a:rPr>
              <a:t>Data Science Platform</a:t>
            </a:r>
            <a:endParaRPr lang="en-DK">
              <a:solidFill>
                <a:schemeClr val="bg1"/>
              </a:solidFill>
            </a:endParaRPr>
          </a:p>
          <a:p>
            <a:r>
              <a:rPr lang="en-DK">
                <a:solidFill>
                  <a:schemeClr val="bg1"/>
                </a:solidFill>
              </a:rPr>
              <a:t>27th November 2024 </a:t>
            </a:r>
          </a:p>
        </p:txBody>
      </p:sp>
    </p:spTree>
    <p:extLst>
      <p:ext uri="{BB962C8B-B14F-4D97-AF65-F5344CB8AC3E}">
        <p14:creationId xmlns:p14="http://schemas.microsoft.com/office/powerpoint/2010/main" val="5875264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44481-D6CA-C886-7997-F2659D54B015}"/>
              </a:ext>
            </a:extLst>
          </p:cNvPr>
          <p:cNvSpPr>
            <a:spLocks noGrp="1"/>
          </p:cNvSpPr>
          <p:nvPr>
            <p:ph type="title"/>
          </p:nvPr>
        </p:nvSpPr>
        <p:spPr>
          <a:xfrm>
            <a:off x="838200" y="0"/>
            <a:ext cx="10515600" cy="1325563"/>
          </a:xfrm>
        </p:spPr>
        <p:txBody>
          <a:bodyPr/>
          <a:lstStyle/>
          <a:p>
            <a:r>
              <a:rPr lang="en-DK" dirty="0"/>
              <a:t>A nextflow pipeline in metro map</a:t>
            </a:r>
          </a:p>
        </p:txBody>
      </p:sp>
      <p:pic>
        <p:nvPicPr>
          <p:cNvPr id="4" name="Picture 2" descr="nf-core/rnaseq metro map">
            <a:extLst>
              <a:ext uri="{FF2B5EF4-FFF2-40B4-BE49-F238E27FC236}">
                <a16:creationId xmlns:a16="http://schemas.microsoft.com/office/drawing/2014/main" id="{41BB0612-7D2E-0BAC-4041-47593CFFA5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185586"/>
            <a:ext cx="12192000" cy="5092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45932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AFF8D2E5-2C4E-47B1-930B-6C82B7C313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6662C92-DD17-7BE6-8325-1CB6341A0FD3}"/>
              </a:ext>
            </a:extLst>
          </p:cNvPr>
          <p:cNvSpPr>
            <a:spLocks noGrp="1"/>
          </p:cNvSpPr>
          <p:nvPr>
            <p:ph type="title"/>
          </p:nvPr>
        </p:nvSpPr>
        <p:spPr>
          <a:xfrm>
            <a:off x="841248" y="251312"/>
            <a:ext cx="10506456" cy="1010264"/>
          </a:xfrm>
        </p:spPr>
        <p:txBody>
          <a:bodyPr anchor="ctr">
            <a:normAutofit/>
          </a:bodyPr>
          <a:lstStyle/>
          <a:p>
            <a:r>
              <a:rPr lang="en-DK" dirty="0"/>
              <a:t>Why do we need a Community effort?</a:t>
            </a:r>
          </a:p>
        </p:txBody>
      </p:sp>
      <p:sp>
        <p:nvSpPr>
          <p:cNvPr id="18" name="Rectangle 17">
            <a:extLst>
              <a:ext uri="{FF2B5EF4-FFF2-40B4-BE49-F238E27FC236}">
                <a16:creationId xmlns:a16="http://schemas.microsoft.com/office/drawing/2014/main" id="{801E4ADA-0EA9-4930-846E-3C11E8BED6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17618"/>
            <a:ext cx="128016" cy="63141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FB92FFCE-0C90-454E-AA25-D4EE9A6C39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1380864"/>
            <a:ext cx="1050645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5" name="Picture 4" descr="A screenshot of a website&#10;&#10;Description automatically generated">
            <a:extLst>
              <a:ext uri="{FF2B5EF4-FFF2-40B4-BE49-F238E27FC236}">
                <a16:creationId xmlns:a16="http://schemas.microsoft.com/office/drawing/2014/main" id="{6A440073-F123-FAA2-757D-E6640E6E036F}"/>
              </a:ext>
            </a:extLst>
          </p:cNvPr>
          <p:cNvPicPr>
            <a:picLocks noChangeAspect="1"/>
          </p:cNvPicPr>
          <p:nvPr/>
        </p:nvPicPr>
        <p:blipFill>
          <a:blip r:embed="rId3"/>
          <a:stretch>
            <a:fillRect/>
          </a:stretch>
        </p:blipFill>
        <p:spPr>
          <a:xfrm>
            <a:off x="841248" y="2507962"/>
            <a:ext cx="4423956" cy="1266688"/>
          </a:xfrm>
          <a:prstGeom prst="rect">
            <a:avLst/>
          </a:prstGeom>
        </p:spPr>
      </p:pic>
      <p:pic>
        <p:nvPicPr>
          <p:cNvPr id="7" name="Picture 6" descr="A diagram of different types of numbers&#10;&#10;Description automatically generated with medium confidence">
            <a:extLst>
              <a:ext uri="{FF2B5EF4-FFF2-40B4-BE49-F238E27FC236}">
                <a16:creationId xmlns:a16="http://schemas.microsoft.com/office/drawing/2014/main" id="{23002401-1347-5FA8-1605-024A6B2F1894}"/>
              </a:ext>
            </a:extLst>
          </p:cNvPr>
          <p:cNvPicPr>
            <a:picLocks noChangeAspect="1"/>
          </p:cNvPicPr>
          <p:nvPr/>
        </p:nvPicPr>
        <p:blipFill>
          <a:blip r:embed="rId4"/>
          <a:stretch>
            <a:fillRect/>
          </a:stretch>
        </p:blipFill>
        <p:spPr>
          <a:xfrm>
            <a:off x="5985063" y="2095959"/>
            <a:ext cx="5477248" cy="3357381"/>
          </a:xfrm>
          <a:prstGeom prst="rect">
            <a:avLst/>
          </a:prstGeom>
        </p:spPr>
      </p:pic>
      <p:pic>
        <p:nvPicPr>
          <p:cNvPr id="9" name="Picture 8" descr="A table with numbers and a number of data&#10;&#10;Description automatically generated with medium confidence">
            <a:extLst>
              <a:ext uri="{FF2B5EF4-FFF2-40B4-BE49-F238E27FC236}">
                <a16:creationId xmlns:a16="http://schemas.microsoft.com/office/drawing/2014/main" id="{479AD4E9-443C-6FF2-ACFB-735031A1FE56}"/>
              </a:ext>
            </a:extLst>
          </p:cNvPr>
          <p:cNvPicPr>
            <a:picLocks noChangeAspect="1"/>
          </p:cNvPicPr>
          <p:nvPr/>
        </p:nvPicPr>
        <p:blipFill>
          <a:blip r:embed="rId5"/>
          <a:stretch>
            <a:fillRect/>
          </a:stretch>
        </p:blipFill>
        <p:spPr>
          <a:xfrm>
            <a:off x="729689" y="3912226"/>
            <a:ext cx="4760788" cy="2485191"/>
          </a:xfrm>
          <a:prstGeom prst="rect">
            <a:avLst/>
          </a:prstGeom>
        </p:spPr>
      </p:pic>
      <p:sp>
        <p:nvSpPr>
          <p:cNvPr id="10" name="TextBox 9">
            <a:extLst>
              <a:ext uri="{FF2B5EF4-FFF2-40B4-BE49-F238E27FC236}">
                <a16:creationId xmlns:a16="http://schemas.microsoft.com/office/drawing/2014/main" id="{6314E304-AF17-49EF-0859-090EE995A2AD}"/>
              </a:ext>
            </a:extLst>
          </p:cNvPr>
          <p:cNvSpPr txBox="1"/>
          <p:nvPr/>
        </p:nvSpPr>
        <p:spPr>
          <a:xfrm>
            <a:off x="841248" y="1599573"/>
            <a:ext cx="10506456" cy="1092607"/>
          </a:xfrm>
          <a:prstGeom prst="rect">
            <a:avLst/>
          </a:prstGeom>
          <a:noFill/>
        </p:spPr>
        <p:txBody>
          <a:bodyPr wrap="square" rtlCol="0">
            <a:spAutoFit/>
          </a:bodyPr>
          <a:lstStyle/>
          <a:p>
            <a:pPr defTabSz="713232">
              <a:spcAft>
                <a:spcPts val="600"/>
              </a:spcAft>
            </a:pPr>
            <a:r>
              <a:rPr lang="en-GB" sz="2000" kern="1200" dirty="0">
                <a:solidFill>
                  <a:schemeClr val="tx1"/>
                </a:solidFill>
                <a:latin typeface="+mn-lt"/>
                <a:ea typeface="+mn-ea"/>
                <a:cs typeface="+mn-cs"/>
              </a:rPr>
              <a:t>Reproducibility and even repeatability is challenging even if you are very careful keeping the same, params, versions, etc…!!!</a:t>
            </a:r>
          </a:p>
          <a:p>
            <a:pPr>
              <a:spcAft>
                <a:spcPts val="600"/>
              </a:spcAft>
            </a:pPr>
            <a:endParaRPr lang="en-DK" sz="2000" dirty="0"/>
          </a:p>
        </p:txBody>
      </p:sp>
      <p:sp>
        <p:nvSpPr>
          <p:cNvPr id="11" name="TextBox 10">
            <a:extLst>
              <a:ext uri="{FF2B5EF4-FFF2-40B4-BE49-F238E27FC236}">
                <a16:creationId xmlns:a16="http://schemas.microsoft.com/office/drawing/2014/main" id="{ABC9C505-246A-FBCC-8C11-EE9D4E809652}"/>
              </a:ext>
            </a:extLst>
          </p:cNvPr>
          <p:cNvSpPr txBox="1"/>
          <p:nvPr/>
        </p:nvSpPr>
        <p:spPr>
          <a:xfrm>
            <a:off x="6051839" y="5446923"/>
            <a:ext cx="5882253" cy="1400383"/>
          </a:xfrm>
          <a:prstGeom prst="rect">
            <a:avLst/>
          </a:prstGeom>
          <a:noFill/>
        </p:spPr>
        <p:txBody>
          <a:bodyPr wrap="square" rtlCol="0">
            <a:spAutoFit/>
          </a:bodyPr>
          <a:lstStyle/>
          <a:p>
            <a:pPr marL="222885" indent="-222885" defTabSz="713232">
              <a:spcAft>
                <a:spcPts val="600"/>
              </a:spcAft>
              <a:buFont typeface="Arial" panose="020B0604020202020204" pitchFamily="34" charset="0"/>
              <a:buChar char="•"/>
            </a:pPr>
            <a:r>
              <a:rPr lang="en-GB" sz="2000" kern="1200" dirty="0">
                <a:solidFill>
                  <a:schemeClr val="tx1"/>
                </a:solidFill>
                <a:latin typeface="+mn-lt"/>
                <a:ea typeface="+mn-ea"/>
                <a:cs typeface="+mn-cs"/>
              </a:rPr>
              <a:t>Different results with different environments </a:t>
            </a:r>
          </a:p>
          <a:p>
            <a:pPr marL="222885" indent="-222885" defTabSz="713232">
              <a:spcAft>
                <a:spcPts val="600"/>
              </a:spcAft>
              <a:buFont typeface="Arial" panose="020B0604020202020204" pitchFamily="34" charset="0"/>
              <a:buChar char="•"/>
            </a:pPr>
            <a:r>
              <a:rPr lang="en-GB" sz="2000" kern="1200" dirty="0">
                <a:solidFill>
                  <a:schemeClr val="tx1"/>
                </a:solidFill>
                <a:latin typeface="+mn-lt"/>
                <a:ea typeface="+mn-ea"/>
                <a:cs typeface="+mn-cs"/>
              </a:rPr>
              <a:t>different gene annotations working in different environments. This does not happen working in containers</a:t>
            </a:r>
            <a:endParaRPr lang="en-DK" sz="2000" dirty="0"/>
          </a:p>
        </p:txBody>
      </p:sp>
    </p:spTree>
    <p:extLst>
      <p:ext uri="{BB962C8B-B14F-4D97-AF65-F5344CB8AC3E}">
        <p14:creationId xmlns:p14="http://schemas.microsoft.com/office/powerpoint/2010/main" val="30250451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AFF8D2E5-2C4E-47B1-930B-6C82B7C313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6662C92-DD17-7BE6-8325-1CB6341A0FD3}"/>
              </a:ext>
            </a:extLst>
          </p:cNvPr>
          <p:cNvSpPr>
            <a:spLocks noGrp="1"/>
          </p:cNvSpPr>
          <p:nvPr>
            <p:ph type="title"/>
          </p:nvPr>
        </p:nvSpPr>
        <p:spPr>
          <a:xfrm>
            <a:off x="841248" y="251312"/>
            <a:ext cx="10506456" cy="1010264"/>
          </a:xfrm>
        </p:spPr>
        <p:txBody>
          <a:bodyPr anchor="ctr">
            <a:normAutofit/>
          </a:bodyPr>
          <a:lstStyle/>
          <a:p>
            <a:r>
              <a:rPr lang="en-DK" dirty="0"/>
              <a:t>Why do we need a Community effort?</a:t>
            </a:r>
          </a:p>
        </p:txBody>
      </p:sp>
      <p:sp>
        <p:nvSpPr>
          <p:cNvPr id="18" name="Rectangle 17">
            <a:extLst>
              <a:ext uri="{FF2B5EF4-FFF2-40B4-BE49-F238E27FC236}">
                <a16:creationId xmlns:a16="http://schemas.microsoft.com/office/drawing/2014/main" id="{801E4ADA-0EA9-4930-846E-3C11E8BED6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17618"/>
            <a:ext cx="128016" cy="63141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FB92FFCE-0C90-454E-AA25-D4EE9A6C39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1380864"/>
            <a:ext cx="1050645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6" name="Picture 5" descr="A screenshot of a website&#10;&#10;Description automatically generated">
            <a:extLst>
              <a:ext uri="{FF2B5EF4-FFF2-40B4-BE49-F238E27FC236}">
                <a16:creationId xmlns:a16="http://schemas.microsoft.com/office/drawing/2014/main" id="{05746C81-48BB-0BB3-50ED-2AC4D12C7EE6}"/>
              </a:ext>
            </a:extLst>
          </p:cNvPr>
          <p:cNvPicPr>
            <a:picLocks noChangeAspect="1"/>
          </p:cNvPicPr>
          <p:nvPr/>
        </p:nvPicPr>
        <p:blipFill>
          <a:blip r:embed="rId3"/>
          <a:stretch>
            <a:fillRect/>
          </a:stretch>
        </p:blipFill>
        <p:spPr>
          <a:xfrm>
            <a:off x="577944" y="1624878"/>
            <a:ext cx="6467888" cy="1669132"/>
          </a:xfrm>
          <a:prstGeom prst="rect">
            <a:avLst/>
          </a:prstGeom>
        </p:spPr>
      </p:pic>
      <p:pic>
        <p:nvPicPr>
          <p:cNvPr id="12" name="Picture 11" descr="A collage of graphs and charts&#10;&#10;Description automatically generated">
            <a:extLst>
              <a:ext uri="{FF2B5EF4-FFF2-40B4-BE49-F238E27FC236}">
                <a16:creationId xmlns:a16="http://schemas.microsoft.com/office/drawing/2014/main" id="{537EF1F9-F051-86C0-52EE-304AEC69BC87}"/>
              </a:ext>
            </a:extLst>
          </p:cNvPr>
          <p:cNvPicPr>
            <a:picLocks noChangeAspect="1"/>
          </p:cNvPicPr>
          <p:nvPr/>
        </p:nvPicPr>
        <p:blipFill>
          <a:blip r:embed="rId4"/>
          <a:stretch>
            <a:fillRect/>
          </a:stretch>
        </p:blipFill>
        <p:spPr>
          <a:xfrm>
            <a:off x="7045832" y="1380864"/>
            <a:ext cx="4524746" cy="5294553"/>
          </a:xfrm>
          <a:prstGeom prst="rect">
            <a:avLst/>
          </a:prstGeom>
        </p:spPr>
      </p:pic>
      <p:sp>
        <p:nvSpPr>
          <p:cNvPr id="13" name="TextBox 12">
            <a:extLst>
              <a:ext uri="{FF2B5EF4-FFF2-40B4-BE49-F238E27FC236}">
                <a16:creationId xmlns:a16="http://schemas.microsoft.com/office/drawing/2014/main" id="{1DC73147-FF68-8146-DDBB-775C8D74A223}"/>
              </a:ext>
            </a:extLst>
          </p:cNvPr>
          <p:cNvSpPr txBox="1"/>
          <p:nvPr/>
        </p:nvSpPr>
        <p:spPr>
          <a:xfrm>
            <a:off x="383276" y="3596725"/>
            <a:ext cx="5910517" cy="2246769"/>
          </a:xfrm>
          <a:prstGeom prst="rect">
            <a:avLst/>
          </a:prstGeom>
          <a:noFill/>
        </p:spPr>
        <p:txBody>
          <a:bodyPr wrap="square" rtlCol="0">
            <a:spAutoFit/>
          </a:bodyPr>
          <a:lstStyle/>
          <a:p>
            <a:pPr>
              <a:buFont typeface="Arial" panose="020B0604020202020204" pitchFamily="34" charset="0"/>
              <a:buChar char="•"/>
            </a:pPr>
            <a:endParaRPr lang="en-GB" sz="2000" dirty="0"/>
          </a:p>
          <a:p>
            <a:pPr marL="742950" lvl="1" indent="-285750">
              <a:buFont typeface="Arial" panose="020B0604020202020204" pitchFamily="34" charset="0"/>
              <a:buChar char="•"/>
            </a:pPr>
            <a:r>
              <a:rPr lang="en-GB" sz="2000" dirty="0"/>
              <a:t>28% of all omics software resources are currently not accessible through URLs published</a:t>
            </a:r>
          </a:p>
          <a:p>
            <a:pPr marL="742950" lvl="1" indent="-285750">
              <a:buFont typeface="Arial" panose="020B0604020202020204" pitchFamily="34" charset="0"/>
              <a:buChar char="•"/>
            </a:pPr>
            <a:endParaRPr lang="en-GB" sz="2000" dirty="0"/>
          </a:p>
          <a:p>
            <a:pPr marL="742950" lvl="1" indent="-285750">
              <a:buFont typeface="Arial" panose="020B0604020202020204" pitchFamily="34" charset="0"/>
              <a:buChar char="•"/>
            </a:pPr>
            <a:r>
              <a:rPr lang="en-GB" sz="2000" dirty="0"/>
              <a:t>Among the tools found, 49% were difficult to install or could not be installed at all!</a:t>
            </a:r>
          </a:p>
          <a:p>
            <a:endParaRPr lang="en-DK" sz="2000" dirty="0"/>
          </a:p>
        </p:txBody>
      </p:sp>
    </p:spTree>
    <p:extLst>
      <p:ext uri="{BB962C8B-B14F-4D97-AF65-F5344CB8AC3E}">
        <p14:creationId xmlns:p14="http://schemas.microsoft.com/office/powerpoint/2010/main" val="30277726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AFF8D2E5-2C4E-47B1-930B-6C82B7C313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6662C92-DD17-7BE6-8325-1CB6341A0FD3}"/>
              </a:ext>
            </a:extLst>
          </p:cNvPr>
          <p:cNvSpPr>
            <a:spLocks noGrp="1"/>
          </p:cNvSpPr>
          <p:nvPr>
            <p:ph type="title"/>
          </p:nvPr>
        </p:nvSpPr>
        <p:spPr>
          <a:xfrm>
            <a:off x="841248" y="251312"/>
            <a:ext cx="10506456" cy="1010264"/>
          </a:xfrm>
        </p:spPr>
        <p:txBody>
          <a:bodyPr anchor="ctr">
            <a:normAutofit/>
          </a:bodyPr>
          <a:lstStyle/>
          <a:p>
            <a:r>
              <a:rPr lang="en-DK" dirty="0"/>
              <a:t>Why do we need a Community effort?</a:t>
            </a:r>
          </a:p>
        </p:txBody>
      </p:sp>
      <p:sp>
        <p:nvSpPr>
          <p:cNvPr id="18" name="Rectangle 17">
            <a:extLst>
              <a:ext uri="{FF2B5EF4-FFF2-40B4-BE49-F238E27FC236}">
                <a16:creationId xmlns:a16="http://schemas.microsoft.com/office/drawing/2014/main" id="{801E4ADA-0EA9-4930-846E-3C11E8BED6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17618"/>
            <a:ext cx="128016" cy="63141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FB92FFCE-0C90-454E-AA25-D4EE9A6C39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1380864"/>
            <a:ext cx="1050645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TextBox 2">
            <a:extLst>
              <a:ext uri="{FF2B5EF4-FFF2-40B4-BE49-F238E27FC236}">
                <a16:creationId xmlns:a16="http://schemas.microsoft.com/office/drawing/2014/main" id="{27628323-5458-3465-A634-2F0E99B99AA0}"/>
              </a:ext>
            </a:extLst>
          </p:cNvPr>
          <p:cNvSpPr txBox="1"/>
          <p:nvPr/>
        </p:nvSpPr>
        <p:spPr>
          <a:xfrm>
            <a:off x="5523264" y="3191806"/>
            <a:ext cx="6403502" cy="2308324"/>
          </a:xfrm>
          <a:prstGeom prst="rect">
            <a:avLst/>
          </a:prstGeom>
          <a:noFill/>
        </p:spPr>
        <p:txBody>
          <a:bodyPr wrap="square" rtlCol="0">
            <a:spAutoFit/>
          </a:bodyPr>
          <a:lstStyle/>
          <a:p>
            <a:pPr marL="742950" lvl="1" indent="-285750">
              <a:buFont typeface="Arial" panose="020B0604020202020204" pitchFamily="34" charset="0"/>
              <a:buChar char="•"/>
            </a:pPr>
            <a:endParaRPr lang="en-GB" sz="2400" dirty="0"/>
          </a:p>
          <a:p>
            <a:pPr marL="742950" lvl="1" indent="-285750">
              <a:buFont typeface="Arial" panose="020B0604020202020204" pitchFamily="34" charset="0"/>
              <a:buChar char="•"/>
            </a:pPr>
            <a:r>
              <a:rPr lang="en-GB" sz="2400" dirty="0"/>
              <a:t>"First we tried to rerun the analysis with the code and the data provided by the authors. Second we reimplemented the whole method in a python package.."</a:t>
            </a:r>
          </a:p>
          <a:p>
            <a:endParaRPr lang="en-DK" sz="2400" dirty="0"/>
          </a:p>
        </p:txBody>
      </p:sp>
      <p:pic>
        <p:nvPicPr>
          <p:cNvPr id="5" name="Picture 4" descr="A cartoon of a cat and a boat&#10;&#10;Description automatically generated">
            <a:extLst>
              <a:ext uri="{FF2B5EF4-FFF2-40B4-BE49-F238E27FC236}">
                <a16:creationId xmlns:a16="http://schemas.microsoft.com/office/drawing/2014/main" id="{5FF21301-5CD2-9626-8989-5B52BBB142E0}"/>
              </a:ext>
            </a:extLst>
          </p:cNvPr>
          <p:cNvPicPr>
            <a:picLocks noChangeAspect="1"/>
          </p:cNvPicPr>
          <p:nvPr/>
        </p:nvPicPr>
        <p:blipFill>
          <a:blip r:embed="rId3"/>
          <a:stretch>
            <a:fillRect/>
          </a:stretch>
        </p:blipFill>
        <p:spPr>
          <a:xfrm>
            <a:off x="544057" y="1602324"/>
            <a:ext cx="5123666" cy="5052504"/>
          </a:xfrm>
          <a:prstGeom prst="rect">
            <a:avLst/>
          </a:prstGeom>
        </p:spPr>
      </p:pic>
      <p:pic>
        <p:nvPicPr>
          <p:cNvPr id="8" name="Picture 7" descr="A screenshot of a computer&#10;&#10;Description automatically generated">
            <a:extLst>
              <a:ext uri="{FF2B5EF4-FFF2-40B4-BE49-F238E27FC236}">
                <a16:creationId xmlns:a16="http://schemas.microsoft.com/office/drawing/2014/main" id="{EFAED99B-E53B-602A-75BE-5211BA7C5D6B}"/>
              </a:ext>
            </a:extLst>
          </p:cNvPr>
          <p:cNvPicPr>
            <a:picLocks noChangeAspect="1"/>
          </p:cNvPicPr>
          <p:nvPr/>
        </p:nvPicPr>
        <p:blipFill>
          <a:blip r:embed="rId4"/>
          <a:stretch>
            <a:fillRect/>
          </a:stretch>
        </p:blipFill>
        <p:spPr>
          <a:xfrm>
            <a:off x="5965268" y="1682058"/>
            <a:ext cx="6105957" cy="1456994"/>
          </a:xfrm>
          <a:prstGeom prst="rect">
            <a:avLst/>
          </a:prstGeom>
        </p:spPr>
      </p:pic>
      <p:sp>
        <p:nvSpPr>
          <p:cNvPr id="9" name="TextBox 8">
            <a:extLst>
              <a:ext uri="{FF2B5EF4-FFF2-40B4-BE49-F238E27FC236}">
                <a16:creationId xmlns:a16="http://schemas.microsoft.com/office/drawing/2014/main" id="{4E9A794A-46AC-38C7-EA70-4664D6133E50}"/>
              </a:ext>
            </a:extLst>
          </p:cNvPr>
          <p:cNvSpPr txBox="1"/>
          <p:nvPr/>
        </p:nvSpPr>
        <p:spPr>
          <a:xfrm>
            <a:off x="6306293" y="5406359"/>
            <a:ext cx="5423906" cy="1200329"/>
          </a:xfrm>
          <a:prstGeom prst="rect">
            <a:avLst/>
          </a:prstGeom>
          <a:noFill/>
        </p:spPr>
        <p:txBody>
          <a:bodyPr wrap="square" rtlCol="0">
            <a:spAutoFit/>
          </a:bodyPr>
          <a:lstStyle/>
          <a:p>
            <a:r>
              <a:rPr lang="en-DK" dirty="0"/>
              <a:t>If you could use a tool to download, organize and orchestrate all these software / params / versions, etc… and achieve repeatable and reproducible results wouldn’t you use it?</a:t>
            </a:r>
          </a:p>
        </p:txBody>
      </p:sp>
    </p:spTree>
    <p:extLst>
      <p:ext uri="{BB962C8B-B14F-4D97-AF65-F5344CB8AC3E}">
        <p14:creationId xmlns:p14="http://schemas.microsoft.com/office/powerpoint/2010/main" val="23893645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5038DBC-68C7-6D6C-017F-7785DD487733}"/>
              </a:ext>
            </a:extLst>
          </p:cNvPr>
          <p:cNvSpPr>
            <a:spLocks noGrp="1"/>
          </p:cNvSpPr>
          <p:nvPr>
            <p:ph type="title"/>
          </p:nvPr>
        </p:nvSpPr>
        <p:spPr>
          <a:xfrm>
            <a:off x="841248" y="256032"/>
            <a:ext cx="10506456" cy="1014984"/>
          </a:xfrm>
        </p:spPr>
        <p:txBody>
          <a:bodyPr anchor="b">
            <a:normAutofit/>
          </a:bodyPr>
          <a:lstStyle/>
          <a:p>
            <a:r>
              <a:rPr lang="en-DK" dirty="0"/>
              <a:t>Nextflow – Basic concepts</a:t>
            </a:r>
          </a:p>
        </p:txBody>
      </p:sp>
      <p:sp>
        <p:nvSpPr>
          <p:cNvPr id="15" name="Rectangle 14">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7" name="Rectangle 16">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 name="TextBox 3">
            <a:extLst>
              <a:ext uri="{FF2B5EF4-FFF2-40B4-BE49-F238E27FC236}">
                <a16:creationId xmlns:a16="http://schemas.microsoft.com/office/drawing/2014/main" id="{706B41AE-F6C9-2E48-923B-A6F8BBC0F300}"/>
              </a:ext>
            </a:extLst>
          </p:cNvPr>
          <p:cNvSpPr txBox="1"/>
          <p:nvPr/>
        </p:nvSpPr>
        <p:spPr>
          <a:xfrm>
            <a:off x="458148" y="3018067"/>
            <a:ext cx="4993756" cy="2092881"/>
          </a:xfrm>
          <a:prstGeom prst="rect">
            <a:avLst/>
          </a:prstGeom>
          <a:noFill/>
        </p:spPr>
        <p:txBody>
          <a:bodyPr wrap="square" rtlCol="0">
            <a:spAutoFit/>
          </a:bodyPr>
          <a:lstStyle/>
          <a:p>
            <a:pPr marL="231458" indent="-231458" defTabSz="740664">
              <a:spcAft>
                <a:spcPts val="600"/>
              </a:spcAft>
              <a:buFont typeface="Arial" panose="020B0604020202020204" pitchFamily="34" charset="0"/>
              <a:buChar char="•"/>
            </a:pPr>
            <a:r>
              <a:rPr lang="en-GB" sz="2000" kern="1200" dirty="0" err="1">
                <a:solidFill>
                  <a:schemeClr val="tx1"/>
                </a:solidFill>
                <a:latin typeface="Inter"/>
                <a:ea typeface="+mn-ea"/>
                <a:cs typeface="+mn-cs"/>
              </a:rPr>
              <a:t>Nextflow</a:t>
            </a:r>
            <a:r>
              <a:rPr lang="en-GB" sz="2000" kern="1200" dirty="0">
                <a:solidFill>
                  <a:schemeClr val="tx1"/>
                </a:solidFill>
                <a:latin typeface="Inter"/>
                <a:ea typeface="+mn-ea"/>
                <a:cs typeface="+mn-cs"/>
              </a:rPr>
              <a:t> is a </a:t>
            </a:r>
            <a:r>
              <a:rPr lang="en-GB" sz="2000" b="1" kern="1200" dirty="0">
                <a:solidFill>
                  <a:schemeClr val="tx1"/>
                </a:solidFill>
                <a:latin typeface="Inter"/>
                <a:ea typeface="+mn-ea"/>
                <a:cs typeface="+mn-cs"/>
              </a:rPr>
              <a:t>software</a:t>
            </a:r>
            <a:r>
              <a:rPr lang="en-GB" sz="2000" kern="1200" dirty="0">
                <a:solidFill>
                  <a:schemeClr val="tx1"/>
                </a:solidFill>
                <a:latin typeface="Inter"/>
                <a:ea typeface="+mn-ea"/>
                <a:cs typeface="+mn-cs"/>
              </a:rPr>
              <a:t> - Workflow orchestrator engine </a:t>
            </a:r>
          </a:p>
          <a:p>
            <a:pPr marL="231458" indent="-231458" defTabSz="740664">
              <a:spcAft>
                <a:spcPts val="600"/>
              </a:spcAft>
              <a:buFont typeface="Arial" panose="020B0604020202020204" pitchFamily="34" charset="0"/>
              <a:buChar char="•"/>
            </a:pPr>
            <a:r>
              <a:rPr lang="en-GB" sz="2000" kern="1200" dirty="0" err="1">
                <a:solidFill>
                  <a:schemeClr val="tx1"/>
                </a:solidFill>
                <a:latin typeface="Inter"/>
                <a:ea typeface="+mn-ea"/>
                <a:cs typeface="+mn-cs"/>
              </a:rPr>
              <a:t>Nextflow</a:t>
            </a:r>
            <a:r>
              <a:rPr lang="en-GB" sz="2000" kern="1200" dirty="0">
                <a:solidFill>
                  <a:schemeClr val="tx1"/>
                </a:solidFill>
                <a:latin typeface="Inter"/>
                <a:ea typeface="+mn-ea"/>
                <a:cs typeface="+mn-cs"/>
              </a:rPr>
              <a:t> is a Domain-specific </a:t>
            </a:r>
            <a:r>
              <a:rPr lang="en-GB" sz="2000" b="1" kern="1200" dirty="0">
                <a:solidFill>
                  <a:schemeClr val="tx1"/>
                </a:solidFill>
                <a:latin typeface="Inter"/>
                <a:ea typeface="+mn-ea"/>
                <a:cs typeface="+mn-cs"/>
              </a:rPr>
              <a:t>language</a:t>
            </a:r>
            <a:r>
              <a:rPr lang="en-GB" sz="2000" kern="1200" dirty="0">
                <a:solidFill>
                  <a:schemeClr val="tx1"/>
                </a:solidFill>
                <a:latin typeface="Inter"/>
                <a:ea typeface="+mn-ea"/>
                <a:cs typeface="+mn-cs"/>
              </a:rPr>
              <a:t> (DSL) built on top of Groovy</a:t>
            </a:r>
          </a:p>
          <a:p>
            <a:pPr marL="231458" indent="-231458" defTabSz="740664">
              <a:spcAft>
                <a:spcPts val="600"/>
              </a:spcAft>
              <a:buFont typeface="Arial" panose="020B0604020202020204" pitchFamily="34" charset="0"/>
              <a:buChar char="•"/>
            </a:pPr>
            <a:r>
              <a:rPr lang="en-GB" sz="2000" kern="1200" dirty="0">
                <a:solidFill>
                  <a:schemeClr val="tx1"/>
                </a:solidFill>
                <a:latin typeface="Inter"/>
                <a:ea typeface="+mn-ea"/>
                <a:cs typeface="+mn-cs"/>
              </a:rPr>
              <a:t>It allows </a:t>
            </a:r>
            <a:r>
              <a:rPr lang="en-GB" sz="2000" kern="1200" dirty="0" err="1">
                <a:solidFill>
                  <a:schemeClr val="tx1"/>
                </a:solidFill>
                <a:latin typeface="Inter"/>
                <a:ea typeface="+mn-ea"/>
                <a:cs typeface="+mn-cs"/>
              </a:rPr>
              <a:t>writting</a:t>
            </a:r>
            <a:r>
              <a:rPr lang="en-GB" sz="2000" kern="1200" dirty="0">
                <a:solidFill>
                  <a:schemeClr val="tx1"/>
                </a:solidFill>
                <a:latin typeface="Inter"/>
                <a:ea typeface="+mn-ea"/>
                <a:cs typeface="+mn-cs"/>
              </a:rPr>
              <a:t> data-intensive computational workflows</a:t>
            </a:r>
            <a:endParaRPr lang="en-GB" sz="2000" b="0" i="0" dirty="0">
              <a:effectLst/>
              <a:latin typeface="Inter"/>
            </a:endParaRPr>
          </a:p>
        </p:txBody>
      </p:sp>
      <p:pic>
        <p:nvPicPr>
          <p:cNvPr id="3" name="Picture 2" descr="A screen shot of a diagram&#10;&#10;Description automatically generated">
            <a:extLst>
              <a:ext uri="{FF2B5EF4-FFF2-40B4-BE49-F238E27FC236}">
                <a16:creationId xmlns:a16="http://schemas.microsoft.com/office/drawing/2014/main" id="{8E4C3F2D-2E9D-6E49-20CA-C95FC6FDC2ED}"/>
              </a:ext>
            </a:extLst>
          </p:cNvPr>
          <p:cNvPicPr>
            <a:picLocks noChangeAspect="1"/>
          </p:cNvPicPr>
          <p:nvPr/>
        </p:nvPicPr>
        <p:blipFill>
          <a:blip r:embed="rId3"/>
          <a:stretch>
            <a:fillRect/>
          </a:stretch>
        </p:blipFill>
        <p:spPr>
          <a:xfrm>
            <a:off x="6385647" y="2090839"/>
            <a:ext cx="4810124" cy="4329112"/>
          </a:xfrm>
          <a:prstGeom prst="rect">
            <a:avLst/>
          </a:prstGeom>
        </p:spPr>
      </p:pic>
    </p:spTree>
    <p:extLst>
      <p:ext uri="{BB962C8B-B14F-4D97-AF65-F5344CB8AC3E}">
        <p14:creationId xmlns:p14="http://schemas.microsoft.com/office/powerpoint/2010/main" val="41581599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37B14D-6889-CF0A-1FA5-4AE0E6034085}"/>
              </a:ext>
            </a:extLst>
          </p:cNvPr>
          <p:cNvSpPr>
            <a:spLocks noGrp="1"/>
          </p:cNvSpPr>
          <p:nvPr>
            <p:ph type="title"/>
          </p:nvPr>
        </p:nvSpPr>
        <p:spPr>
          <a:xfrm>
            <a:off x="673346" y="-123920"/>
            <a:ext cx="10515600" cy="1325563"/>
          </a:xfrm>
        </p:spPr>
        <p:txBody>
          <a:bodyPr/>
          <a:lstStyle/>
          <a:p>
            <a:r>
              <a:rPr lang="en-DK" dirty="0"/>
              <a:t>A Nextflow script</a:t>
            </a:r>
          </a:p>
        </p:txBody>
      </p:sp>
      <p:pic>
        <p:nvPicPr>
          <p:cNvPr id="5" name="Picture 4" descr="A black screen with white text&#10;&#10;Description automatically generated">
            <a:extLst>
              <a:ext uri="{FF2B5EF4-FFF2-40B4-BE49-F238E27FC236}">
                <a16:creationId xmlns:a16="http://schemas.microsoft.com/office/drawing/2014/main" id="{2879C4C3-9181-FC77-546C-CABCA53DBA80}"/>
              </a:ext>
            </a:extLst>
          </p:cNvPr>
          <p:cNvPicPr>
            <a:picLocks noChangeAspect="1"/>
          </p:cNvPicPr>
          <p:nvPr/>
        </p:nvPicPr>
        <p:blipFill>
          <a:blip r:embed="rId3"/>
          <a:srcRect r="47383"/>
          <a:stretch/>
        </p:blipFill>
        <p:spPr>
          <a:xfrm>
            <a:off x="8837406" y="2241349"/>
            <a:ext cx="2676450" cy="1045082"/>
          </a:xfrm>
          <a:prstGeom prst="rect">
            <a:avLst/>
          </a:prstGeom>
        </p:spPr>
      </p:pic>
      <p:pic>
        <p:nvPicPr>
          <p:cNvPr id="7" name="Picture 6" descr="A screen shot of a computer program&#10;&#10;Description automatically generated">
            <a:extLst>
              <a:ext uri="{FF2B5EF4-FFF2-40B4-BE49-F238E27FC236}">
                <a16:creationId xmlns:a16="http://schemas.microsoft.com/office/drawing/2014/main" id="{0DAAA342-52E1-2FEB-00F3-ED4283FA1ACA}"/>
              </a:ext>
            </a:extLst>
          </p:cNvPr>
          <p:cNvPicPr>
            <a:picLocks noChangeAspect="1"/>
          </p:cNvPicPr>
          <p:nvPr/>
        </p:nvPicPr>
        <p:blipFill>
          <a:blip r:embed="rId4"/>
          <a:stretch>
            <a:fillRect/>
          </a:stretch>
        </p:blipFill>
        <p:spPr>
          <a:xfrm>
            <a:off x="740672" y="1218743"/>
            <a:ext cx="5419238" cy="5366212"/>
          </a:xfrm>
          <a:prstGeom prst="rect">
            <a:avLst/>
          </a:prstGeom>
        </p:spPr>
      </p:pic>
      <p:pic>
        <p:nvPicPr>
          <p:cNvPr id="9" name="Picture 8" descr="A black screen with white text&#10;&#10;Description automatically generated">
            <a:extLst>
              <a:ext uri="{FF2B5EF4-FFF2-40B4-BE49-F238E27FC236}">
                <a16:creationId xmlns:a16="http://schemas.microsoft.com/office/drawing/2014/main" id="{8708AD3A-ED99-5E54-1C54-8AE28402759A}"/>
              </a:ext>
            </a:extLst>
          </p:cNvPr>
          <p:cNvPicPr>
            <a:picLocks noChangeAspect="1"/>
          </p:cNvPicPr>
          <p:nvPr/>
        </p:nvPicPr>
        <p:blipFill>
          <a:blip r:embed="rId5"/>
          <a:stretch>
            <a:fillRect/>
          </a:stretch>
        </p:blipFill>
        <p:spPr>
          <a:xfrm>
            <a:off x="8361639" y="4439970"/>
            <a:ext cx="3713537" cy="612121"/>
          </a:xfrm>
          <a:prstGeom prst="rect">
            <a:avLst/>
          </a:prstGeom>
        </p:spPr>
      </p:pic>
      <p:sp>
        <p:nvSpPr>
          <p:cNvPr id="3" name="TextBox 2">
            <a:extLst>
              <a:ext uri="{FF2B5EF4-FFF2-40B4-BE49-F238E27FC236}">
                <a16:creationId xmlns:a16="http://schemas.microsoft.com/office/drawing/2014/main" id="{88419776-6D2A-BFE9-1130-9908EEB7E0E6}"/>
              </a:ext>
            </a:extLst>
          </p:cNvPr>
          <p:cNvSpPr txBox="1"/>
          <p:nvPr/>
        </p:nvSpPr>
        <p:spPr>
          <a:xfrm>
            <a:off x="8691632" y="1136317"/>
            <a:ext cx="3209850" cy="923330"/>
          </a:xfrm>
          <a:prstGeom prst="rect">
            <a:avLst/>
          </a:prstGeom>
          <a:noFill/>
        </p:spPr>
        <p:txBody>
          <a:bodyPr wrap="square" rtlCol="0">
            <a:spAutoFit/>
          </a:bodyPr>
          <a:lstStyle/>
          <a:p>
            <a:r>
              <a:rPr lang="en-GB" dirty="0"/>
              <a:t>The file </a:t>
            </a:r>
            <a:r>
              <a:rPr lang="en-GB" dirty="0" err="1"/>
              <a:t>nextflow.config</a:t>
            </a:r>
            <a:r>
              <a:rPr lang="en-GB" dirty="0"/>
              <a:t> is a configuration file that sets minimal environment properties</a:t>
            </a:r>
            <a:endParaRPr lang="en-DK" dirty="0"/>
          </a:p>
        </p:txBody>
      </p:sp>
      <p:sp>
        <p:nvSpPr>
          <p:cNvPr id="4" name="TextBox 3">
            <a:extLst>
              <a:ext uri="{FF2B5EF4-FFF2-40B4-BE49-F238E27FC236}">
                <a16:creationId xmlns:a16="http://schemas.microsoft.com/office/drawing/2014/main" id="{62E27220-AEF0-EFF1-37DF-BE97F73C4256}"/>
              </a:ext>
            </a:extLst>
          </p:cNvPr>
          <p:cNvSpPr txBox="1"/>
          <p:nvPr/>
        </p:nvSpPr>
        <p:spPr>
          <a:xfrm>
            <a:off x="673346" y="832311"/>
            <a:ext cx="3241337" cy="369332"/>
          </a:xfrm>
          <a:prstGeom prst="rect">
            <a:avLst/>
          </a:prstGeom>
          <a:noFill/>
        </p:spPr>
        <p:txBody>
          <a:bodyPr wrap="none" rtlCol="0">
            <a:spAutoFit/>
          </a:bodyPr>
          <a:lstStyle/>
          <a:p>
            <a:r>
              <a:rPr lang="en-GB" b="1" i="0" dirty="0">
                <a:effectLst/>
                <a:latin typeface="Inter"/>
              </a:rPr>
              <a:t>The .</a:t>
            </a:r>
            <a:r>
              <a:rPr lang="en-GB" b="1" i="0" dirty="0" err="1">
                <a:effectLst/>
                <a:latin typeface="Inter"/>
              </a:rPr>
              <a:t>nf</a:t>
            </a:r>
            <a:r>
              <a:rPr lang="en-GB" b="1" i="0" dirty="0">
                <a:effectLst/>
                <a:latin typeface="Inter"/>
              </a:rPr>
              <a:t> files</a:t>
            </a:r>
            <a:r>
              <a:rPr lang="en-GB" b="0" i="0" dirty="0">
                <a:effectLst/>
                <a:latin typeface="Inter"/>
              </a:rPr>
              <a:t> are workflow scripts</a:t>
            </a:r>
            <a:endParaRPr lang="en-DK" dirty="0"/>
          </a:p>
        </p:txBody>
      </p:sp>
      <p:sp>
        <p:nvSpPr>
          <p:cNvPr id="6" name="Right Bracket 5">
            <a:extLst>
              <a:ext uri="{FF2B5EF4-FFF2-40B4-BE49-F238E27FC236}">
                <a16:creationId xmlns:a16="http://schemas.microsoft.com/office/drawing/2014/main" id="{04562E3E-CB5A-E651-5DEB-4B34B6015943}"/>
              </a:ext>
            </a:extLst>
          </p:cNvPr>
          <p:cNvSpPr/>
          <p:nvPr/>
        </p:nvSpPr>
        <p:spPr>
          <a:xfrm>
            <a:off x="7554015" y="1924664"/>
            <a:ext cx="210729" cy="3008671"/>
          </a:xfrm>
          <a:prstGeom prst="rightBracket">
            <a:avLst/>
          </a:prstGeom>
          <a:noFill/>
          <a:ln w="38100">
            <a:solidFill>
              <a:srgbClr val="61A0A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DK"/>
          </a:p>
        </p:txBody>
      </p:sp>
      <p:sp>
        <p:nvSpPr>
          <p:cNvPr id="8" name="TextBox 7">
            <a:extLst>
              <a:ext uri="{FF2B5EF4-FFF2-40B4-BE49-F238E27FC236}">
                <a16:creationId xmlns:a16="http://schemas.microsoft.com/office/drawing/2014/main" id="{0C9C1770-5529-80BD-94F3-53E3B06A0365}"/>
              </a:ext>
            </a:extLst>
          </p:cNvPr>
          <p:cNvSpPr txBox="1"/>
          <p:nvPr/>
        </p:nvSpPr>
        <p:spPr>
          <a:xfrm>
            <a:off x="7889631" y="3101765"/>
            <a:ext cx="2286000" cy="369332"/>
          </a:xfrm>
          <a:prstGeom prst="rect">
            <a:avLst/>
          </a:prstGeom>
          <a:noFill/>
        </p:spPr>
        <p:txBody>
          <a:bodyPr wrap="square" rtlCol="0">
            <a:spAutoFit/>
          </a:bodyPr>
          <a:lstStyle/>
          <a:p>
            <a:r>
              <a:rPr lang="en-DK" dirty="0"/>
              <a:t>Process</a:t>
            </a:r>
          </a:p>
        </p:txBody>
      </p:sp>
      <p:sp>
        <p:nvSpPr>
          <p:cNvPr id="10" name="Right Bracket 9">
            <a:extLst>
              <a:ext uri="{FF2B5EF4-FFF2-40B4-BE49-F238E27FC236}">
                <a16:creationId xmlns:a16="http://schemas.microsoft.com/office/drawing/2014/main" id="{4E34C486-5415-D7F0-149A-F0B3FA7E260C}"/>
              </a:ext>
            </a:extLst>
          </p:cNvPr>
          <p:cNvSpPr/>
          <p:nvPr/>
        </p:nvSpPr>
        <p:spPr>
          <a:xfrm>
            <a:off x="7533642" y="5252723"/>
            <a:ext cx="210729" cy="1322610"/>
          </a:xfrm>
          <a:prstGeom prst="rightBracket">
            <a:avLst/>
          </a:prstGeom>
          <a:noFill/>
          <a:ln w="38100">
            <a:solidFill>
              <a:srgbClr val="61A0A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DK"/>
          </a:p>
        </p:txBody>
      </p:sp>
      <p:sp>
        <p:nvSpPr>
          <p:cNvPr id="11" name="TextBox 10">
            <a:extLst>
              <a:ext uri="{FF2B5EF4-FFF2-40B4-BE49-F238E27FC236}">
                <a16:creationId xmlns:a16="http://schemas.microsoft.com/office/drawing/2014/main" id="{06CC559B-6E41-2141-8AA5-CA6468B736FC}"/>
              </a:ext>
            </a:extLst>
          </p:cNvPr>
          <p:cNvSpPr txBox="1"/>
          <p:nvPr/>
        </p:nvSpPr>
        <p:spPr>
          <a:xfrm>
            <a:off x="7889631" y="5697964"/>
            <a:ext cx="2286000" cy="369332"/>
          </a:xfrm>
          <a:prstGeom prst="rect">
            <a:avLst/>
          </a:prstGeom>
          <a:noFill/>
        </p:spPr>
        <p:txBody>
          <a:bodyPr wrap="square" rtlCol="0">
            <a:spAutoFit/>
          </a:bodyPr>
          <a:lstStyle/>
          <a:p>
            <a:r>
              <a:rPr lang="en-DK" dirty="0"/>
              <a:t>Workflow</a:t>
            </a:r>
          </a:p>
        </p:txBody>
      </p:sp>
      <p:sp>
        <p:nvSpPr>
          <p:cNvPr id="12" name="Right Bracket 11">
            <a:extLst>
              <a:ext uri="{FF2B5EF4-FFF2-40B4-BE49-F238E27FC236}">
                <a16:creationId xmlns:a16="http://schemas.microsoft.com/office/drawing/2014/main" id="{03034A1A-2548-BACD-2DB0-7376613E557C}"/>
              </a:ext>
            </a:extLst>
          </p:cNvPr>
          <p:cNvSpPr/>
          <p:nvPr/>
        </p:nvSpPr>
        <p:spPr>
          <a:xfrm>
            <a:off x="6288154" y="2151457"/>
            <a:ext cx="210729" cy="544851"/>
          </a:xfrm>
          <a:prstGeom prst="rightBracket">
            <a:avLst/>
          </a:prstGeom>
          <a:noFill/>
          <a:ln w="38100">
            <a:solidFill>
              <a:srgbClr val="61A0A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DK"/>
          </a:p>
        </p:txBody>
      </p:sp>
      <p:sp>
        <p:nvSpPr>
          <p:cNvPr id="13" name="TextBox 12">
            <a:extLst>
              <a:ext uri="{FF2B5EF4-FFF2-40B4-BE49-F238E27FC236}">
                <a16:creationId xmlns:a16="http://schemas.microsoft.com/office/drawing/2014/main" id="{19B606B2-EB35-D06F-A1A8-58B2A74D9F3A}"/>
              </a:ext>
            </a:extLst>
          </p:cNvPr>
          <p:cNvSpPr txBox="1"/>
          <p:nvPr/>
        </p:nvSpPr>
        <p:spPr>
          <a:xfrm>
            <a:off x="6627127" y="2244052"/>
            <a:ext cx="2286000" cy="369332"/>
          </a:xfrm>
          <a:prstGeom prst="rect">
            <a:avLst/>
          </a:prstGeom>
          <a:noFill/>
        </p:spPr>
        <p:txBody>
          <a:bodyPr wrap="square" rtlCol="0">
            <a:spAutoFit/>
          </a:bodyPr>
          <a:lstStyle/>
          <a:p>
            <a:r>
              <a:rPr lang="en-DK" dirty="0"/>
              <a:t>Directives</a:t>
            </a:r>
          </a:p>
        </p:txBody>
      </p:sp>
      <p:sp>
        <p:nvSpPr>
          <p:cNvPr id="14" name="Right Bracket 13">
            <a:extLst>
              <a:ext uri="{FF2B5EF4-FFF2-40B4-BE49-F238E27FC236}">
                <a16:creationId xmlns:a16="http://schemas.microsoft.com/office/drawing/2014/main" id="{CA09A9EF-6D4F-E445-F2E8-0A124F75976A}"/>
              </a:ext>
            </a:extLst>
          </p:cNvPr>
          <p:cNvSpPr/>
          <p:nvPr/>
        </p:nvSpPr>
        <p:spPr>
          <a:xfrm>
            <a:off x="6288154" y="3915507"/>
            <a:ext cx="215027" cy="946633"/>
          </a:xfrm>
          <a:prstGeom prst="rightBracket">
            <a:avLst/>
          </a:prstGeom>
          <a:noFill/>
          <a:ln w="38100">
            <a:solidFill>
              <a:srgbClr val="61A0A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DK"/>
          </a:p>
        </p:txBody>
      </p:sp>
      <p:sp>
        <p:nvSpPr>
          <p:cNvPr id="15" name="TextBox 14">
            <a:extLst>
              <a:ext uri="{FF2B5EF4-FFF2-40B4-BE49-F238E27FC236}">
                <a16:creationId xmlns:a16="http://schemas.microsoft.com/office/drawing/2014/main" id="{64F79077-5713-D9F7-C7DF-F14813212915}"/>
              </a:ext>
            </a:extLst>
          </p:cNvPr>
          <p:cNvSpPr txBox="1"/>
          <p:nvPr/>
        </p:nvSpPr>
        <p:spPr>
          <a:xfrm>
            <a:off x="6632858" y="4065657"/>
            <a:ext cx="677947" cy="646331"/>
          </a:xfrm>
          <a:prstGeom prst="rect">
            <a:avLst/>
          </a:prstGeom>
          <a:noFill/>
        </p:spPr>
        <p:txBody>
          <a:bodyPr wrap="square" rtlCol="0">
            <a:spAutoFit/>
          </a:bodyPr>
          <a:lstStyle/>
          <a:p>
            <a:r>
              <a:rPr lang="en-DK" dirty="0"/>
              <a:t>Code block</a:t>
            </a:r>
          </a:p>
        </p:txBody>
      </p:sp>
      <p:sp>
        <p:nvSpPr>
          <p:cNvPr id="17" name="Right Bracket 16">
            <a:extLst>
              <a:ext uri="{FF2B5EF4-FFF2-40B4-BE49-F238E27FC236}">
                <a16:creationId xmlns:a16="http://schemas.microsoft.com/office/drawing/2014/main" id="{805B4A3D-6CF6-DAF8-D7C4-A5DE45745B8B}"/>
              </a:ext>
            </a:extLst>
          </p:cNvPr>
          <p:cNvSpPr/>
          <p:nvPr/>
        </p:nvSpPr>
        <p:spPr>
          <a:xfrm>
            <a:off x="6295900" y="5409314"/>
            <a:ext cx="210729" cy="544851"/>
          </a:xfrm>
          <a:prstGeom prst="rightBracket">
            <a:avLst/>
          </a:prstGeom>
          <a:noFill/>
          <a:ln w="38100">
            <a:solidFill>
              <a:srgbClr val="61A0A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DK"/>
          </a:p>
        </p:txBody>
      </p:sp>
      <p:sp>
        <p:nvSpPr>
          <p:cNvPr id="18" name="TextBox 17">
            <a:extLst>
              <a:ext uri="{FF2B5EF4-FFF2-40B4-BE49-F238E27FC236}">
                <a16:creationId xmlns:a16="http://schemas.microsoft.com/office/drawing/2014/main" id="{600246F3-DFE7-AD4B-1A72-6F4D00F46D12}"/>
              </a:ext>
            </a:extLst>
          </p:cNvPr>
          <p:cNvSpPr txBox="1"/>
          <p:nvPr/>
        </p:nvSpPr>
        <p:spPr>
          <a:xfrm>
            <a:off x="6557128" y="5513298"/>
            <a:ext cx="1124140" cy="369332"/>
          </a:xfrm>
          <a:prstGeom prst="rect">
            <a:avLst/>
          </a:prstGeom>
          <a:noFill/>
        </p:spPr>
        <p:txBody>
          <a:bodyPr wrap="square" rtlCol="0">
            <a:spAutoFit/>
          </a:bodyPr>
          <a:lstStyle/>
          <a:p>
            <a:r>
              <a:rPr lang="en-DK" dirty="0"/>
              <a:t>Channel</a:t>
            </a:r>
          </a:p>
        </p:txBody>
      </p:sp>
      <p:sp>
        <p:nvSpPr>
          <p:cNvPr id="19" name="TextBox 18">
            <a:extLst>
              <a:ext uri="{FF2B5EF4-FFF2-40B4-BE49-F238E27FC236}">
                <a16:creationId xmlns:a16="http://schemas.microsoft.com/office/drawing/2014/main" id="{428304E2-169E-F072-BA4B-B5D5FD4AF59F}"/>
              </a:ext>
            </a:extLst>
          </p:cNvPr>
          <p:cNvSpPr txBox="1"/>
          <p:nvPr/>
        </p:nvSpPr>
        <p:spPr>
          <a:xfrm>
            <a:off x="8245300" y="4019460"/>
            <a:ext cx="2118792" cy="369362"/>
          </a:xfrm>
          <a:prstGeom prst="rect">
            <a:avLst/>
          </a:prstGeom>
          <a:noFill/>
        </p:spPr>
        <p:txBody>
          <a:bodyPr wrap="square" rtlCol="0">
            <a:spAutoFit/>
          </a:bodyPr>
          <a:lstStyle/>
          <a:p>
            <a:r>
              <a:rPr lang="en-DK" dirty="0"/>
              <a:t>How to run it:</a:t>
            </a:r>
          </a:p>
        </p:txBody>
      </p:sp>
    </p:spTree>
    <p:extLst>
      <p:ext uri="{BB962C8B-B14F-4D97-AF65-F5344CB8AC3E}">
        <p14:creationId xmlns:p14="http://schemas.microsoft.com/office/powerpoint/2010/main" val="28399579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5038DBC-68C7-6D6C-017F-7785DD487733}"/>
              </a:ext>
            </a:extLst>
          </p:cNvPr>
          <p:cNvSpPr>
            <a:spLocks noGrp="1"/>
          </p:cNvSpPr>
          <p:nvPr>
            <p:ph type="title"/>
          </p:nvPr>
        </p:nvSpPr>
        <p:spPr>
          <a:xfrm>
            <a:off x="841248" y="256032"/>
            <a:ext cx="10506456" cy="1014984"/>
          </a:xfrm>
        </p:spPr>
        <p:txBody>
          <a:bodyPr anchor="b">
            <a:normAutofit/>
          </a:bodyPr>
          <a:lstStyle/>
          <a:p>
            <a:r>
              <a:rPr lang="en-DK" dirty="0"/>
              <a:t>Nextflow – Interesting features</a:t>
            </a:r>
          </a:p>
        </p:txBody>
      </p:sp>
      <p:sp>
        <p:nvSpPr>
          <p:cNvPr id="15" name="Rectangle 14">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7" name="Rectangle 16">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TextBox 2">
            <a:extLst>
              <a:ext uri="{FF2B5EF4-FFF2-40B4-BE49-F238E27FC236}">
                <a16:creationId xmlns:a16="http://schemas.microsoft.com/office/drawing/2014/main" id="{4ED1E0DF-EDC1-3C8D-4260-6E8D921CEC55}"/>
              </a:ext>
            </a:extLst>
          </p:cNvPr>
          <p:cNvSpPr txBox="1"/>
          <p:nvPr/>
        </p:nvSpPr>
        <p:spPr>
          <a:xfrm>
            <a:off x="836997" y="1915150"/>
            <a:ext cx="4501919" cy="3785652"/>
          </a:xfrm>
          <a:prstGeom prst="rect">
            <a:avLst/>
          </a:prstGeom>
          <a:noFill/>
        </p:spPr>
        <p:txBody>
          <a:bodyPr wrap="square" rtlCol="0">
            <a:spAutoFit/>
          </a:bodyPr>
          <a:lstStyle/>
          <a:p>
            <a:pPr marL="285750" indent="-285750">
              <a:buFont typeface="Arial" panose="020B0604020202020204" pitchFamily="34" charset="0"/>
              <a:buChar char="•"/>
            </a:pPr>
            <a:r>
              <a:rPr lang="en-GB" sz="2000" b="0" i="0" dirty="0">
                <a:effectLst/>
                <a:latin typeface="Inter"/>
              </a:rPr>
              <a:t>Implicit </a:t>
            </a:r>
            <a:r>
              <a:rPr lang="en-GB" sz="2000" b="1" i="0" dirty="0">
                <a:effectLst/>
                <a:latin typeface="Inter"/>
              </a:rPr>
              <a:t>parallelism</a:t>
            </a:r>
            <a:r>
              <a:rPr lang="en-GB" sz="2000" b="0" i="0" dirty="0">
                <a:effectLst/>
                <a:latin typeface="Inter"/>
              </a:rPr>
              <a:t> (tasks in a process are run by default in parallel)</a:t>
            </a:r>
          </a:p>
          <a:p>
            <a:pPr marL="285750" indent="-285750">
              <a:buFont typeface="Arial" panose="020B0604020202020204" pitchFamily="34" charset="0"/>
              <a:buChar char="•"/>
            </a:pPr>
            <a:endParaRPr lang="en-GB" sz="2000" b="0" i="0" dirty="0">
              <a:effectLst/>
              <a:latin typeface="Inter"/>
            </a:endParaRPr>
          </a:p>
          <a:p>
            <a:pPr marL="285750" indent="-285750">
              <a:buFont typeface="Arial" panose="020B0604020202020204" pitchFamily="34" charset="0"/>
              <a:buChar char="•"/>
            </a:pPr>
            <a:r>
              <a:rPr lang="en-GB" sz="2000" b="1" i="0" dirty="0" err="1">
                <a:effectLst/>
                <a:latin typeface="Inter"/>
              </a:rPr>
              <a:t>Reentrancy</a:t>
            </a:r>
            <a:r>
              <a:rPr lang="en-GB" sz="2000" b="0" i="0" dirty="0">
                <a:effectLst/>
                <a:latin typeface="Inter"/>
              </a:rPr>
              <a:t> (resume partial runs, do not need to rerun the entire pipeline</a:t>
            </a:r>
            <a:r>
              <a:rPr lang="en-GB" sz="2000" dirty="0">
                <a:latin typeface="Inter"/>
              </a:rPr>
              <a:t> of something went wrong, it starts from where it stopped</a:t>
            </a:r>
            <a:r>
              <a:rPr lang="en-GB" sz="2000" b="0" i="0" dirty="0">
                <a:effectLst/>
                <a:latin typeface="Inter"/>
              </a:rPr>
              <a:t>)</a:t>
            </a:r>
          </a:p>
          <a:p>
            <a:pPr marL="285750" indent="-285750">
              <a:buFont typeface="Arial" panose="020B0604020202020204" pitchFamily="34" charset="0"/>
              <a:buChar char="•"/>
            </a:pPr>
            <a:endParaRPr lang="en-GB" sz="2000" b="0" i="0" dirty="0">
              <a:effectLst/>
              <a:latin typeface="Inter"/>
            </a:endParaRPr>
          </a:p>
          <a:p>
            <a:pPr marL="285750" indent="-285750">
              <a:buFont typeface="Arial" panose="020B0604020202020204" pitchFamily="34" charset="0"/>
              <a:buChar char="•"/>
            </a:pPr>
            <a:r>
              <a:rPr lang="en-GB" sz="2000" b="1" i="0" dirty="0">
                <a:effectLst/>
                <a:latin typeface="Inter"/>
              </a:rPr>
              <a:t>Reusability</a:t>
            </a:r>
            <a:r>
              <a:rPr lang="en-GB" sz="2000" b="0" i="0" dirty="0">
                <a:effectLst/>
                <a:latin typeface="Inter"/>
              </a:rPr>
              <a:t> (use different modules, </a:t>
            </a:r>
            <a:r>
              <a:rPr lang="en-GB" sz="2000" b="0" i="0" dirty="0" err="1">
                <a:effectLst/>
                <a:latin typeface="Inter"/>
              </a:rPr>
              <a:t>subworkflows</a:t>
            </a:r>
            <a:r>
              <a:rPr lang="en-GB" sz="2000" b="0" i="0" dirty="0">
                <a:effectLst/>
                <a:latin typeface="Inter"/>
              </a:rPr>
              <a:t>, </a:t>
            </a:r>
            <a:r>
              <a:rPr lang="en-GB" sz="2000" dirty="0">
                <a:latin typeface="Inter"/>
              </a:rPr>
              <a:t>written and </a:t>
            </a:r>
            <a:r>
              <a:rPr lang="en-GB" sz="2000" b="0" i="0" dirty="0">
                <a:effectLst/>
                <a:latin typeface="Inter"/>
              </a:rPr>
              <a:t>containerized </a:t>
            </a:r>
            <a:r>
              <a:rPr lang="en-GB" sz="2000" dirty="0">
                <a:latin typeface="Inter"/>
              </a:rPr>
              <a:t>by the </a:t>
            </a:r>
            <a:r>
              <a:rPr lang="en-GB" sz="2000" dirty="0" err="1">
                <a:latin typeface="Inter"/>
              </a:rPr>
              <a:t>Nextflow</a:t>
            </a:r>
            <a:r>
              <a:rPr lang="en-GB" sz="2000" dirty="0">
                <a:latin typeface="Inter"/>
              </a:rPr>
              <a:t> community</a:t>
            </a:r>
            <a:r>
              <a:rPr lang="en-GB" sz="2000" b="0" i="0" dirty="0">
                <a:effectLst/>
                <a:latin typeface="Inter"/>
              </a:rPr>
              <a:t>)</a:t>
            </a:r>
          </a:p>
        </p:txBody>
      </p:sp>
      <p:pic>
        <p:nvPicPr>
          <p:cNvPr id="6" name="Picture 5" descr="A computer screen shot of a computer&#10;&#10;Description automatically generated">
            <a:extLst>
              <a:ext uri="{FF2B5EF4-FFF2-40B4-BE49-F238E27FC236}">
                <a16:creationId xmlns:a16="http://schemas.microsoft.com/office/drawing/2014/main" id="{D8FA570B-3CE4-5BF3-AE0B-6A73E23824DF}"/>
              </a:ext>
            </a:extLst>
          </p:cNvPr>
          <p:cNvPicPr>
            <a:picLocks noChangeAspect="1"/>
          </p:cNvPicPr>
          <p:nvPr/>
        </p:nvPicPr>
        <p:blipFill>
          <a:blip r:embed="rId3"/>
          <a:stretch>
            <a:fillRect/>
          </a:stretch>
        </p:blipFill>
        <p:spPr>
          <a:xfrm>
            <a:off x="5666043" y="2582911"/>
            <a:ext cx="6198829" cy="2450130"/>
          </a:xfrm>
          <a:prstGeom prst="rect">
            <a:avLst/>
          </a:prstGeom>
        </p:spPr>
      </p:pic>
    </p:spTree>
    <p:extLst>
      <p:ext uri="{BB962C8B-B14F-4D97-AF65-F5344CB8AC3E}">
        <p14:creationId xmlns:p14="http://schemas.microsoft.com/office/powerpoint/2010/main" val="41874007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327015-772E-72A7-30B6-997AFA21FB27}"/>
              </a:ext>
            </a:extLst>
          </p:cNvPr>
          <p:cNvSpPr>
            <a:spLocks noGrp="1"/>
          </p:cNvSpPr>
          <p:nvPr>
            <p:ph type="title"/>
          </p:nvPr>
        </p:nvSpPr>
        <p:spPr/>
        <p:txBody>
          <a:bodyPr/>
          <a:lstStyle/>
          <a:p>
            <a:r>
              <a:rPr lang="en-DK" dirty="0"/>
              <a:t>Languages, Software and computing environments</a:t>
            </a:r>
          </a:p>
        </p:txBody>
      </p:sp>
      <p:pic>
        <p:nvPicPr>
          <p:cNvPr id="4" name="Picture 3" descr="A close-up of a card&#10;&#10;Description automatically generated">
            <a:extLst>
              <a:ext uri="{FF2B5EF4-FFF2-40B4-BE49-F238E27FC236}">
                <a16:creationId xmlns:a16="http://schemas.microsoft.com/office/drawing/2014/main" id="{E7EF1963-11A1-4FF9-9431-35B44CCFA249}"/>
              </a:ext>
            </a:extLst>
          </p:cNvPr>
          <p:cNvPicPr>
            <a:picLocks noChangeAspect="1"/>
          </p:cNvPicPr>
          <p:nvPr/>
        </p:nvPicPr>
        <p:blipFill>
          <a:blip r:embed="rId3"/>
          <a:stretch>
            <a:fillRect/>
          </a:stretch>
        </p:blipFill>
        <p:spPr>
          <a:xfrm>
            <a:off x="4216901" y="3067665"/>
            <a:ext cx="7778787" cy="3749025"/>
          </a:xfrm>
          <a:prstGeom prst="rect">
            <a:avLst/>
          </a:prstGeom>
        </p:spPr>
      </p:pic>
      <p:sp>
        <p:nvSpPr>
          <p:cNvPr id="5" name="TextBox 4">
            <a:extLst>
              <a:ext uri="{FF2B5EF4-FFF2-40B4-BE49-F238E27FC236}">
                <a16:creationId xmlns:a16="http://schemas.microsoft.com/office/drawing/2014/main" id="{B4549830-AF46-1522-8D6F-06C806DFB330}"/>
              </a:ext>
            </a:extLst>
          </p:cNvPr>
          <p:cNvSpPr txBox="1"/>
          <p:nvPr/>
        </p:nvSpPr>
        <p:spPr>
          <a:xfrm>
            <a:off x="555889" y="2610683"/>
            <a:ext cx="3499918" cy="4093428"/>
          </a:xfrm>
          <a:prstGeom prst="rect">
            <a:avLst/>
          </a:prstGeom>
          <a:noFill/>
        </p:spPr>
        <p:txBody>
          <a:bodyPr wrap="square" rtlCol="0">
            <a:spAutoFit/>
          </a:bodyPr>
          <a:lstStyle/>
          <a:p>
            <a:pPr marL="285750" indent="-285750">
              <a:buFont typeface="Arial" panose="020B0604020202020204" pitchFamily="34" charset="0"/>
              <a:buChar char="•"/>
            </a:pPr>
            <a:r>
              <a:rPr lang="en-GB" sz="2000" dirty="0" err="1"/>
              <a:t>Nextflow</a:t>
            </a:r>
            <a:r>
              <a:rPr lang="en-GB" sz="2000" dirty="0"/>
              <a:t> works with all main languages and version control providers</a:t>
            </a:r>
          </a:p>
          <a:p>
            <a:pPr marL="285750" indent="-285750">
              <a:buFont typeface="Arial" panose="020B0604020202020204" pitchFamily="34" charset="0"/>
              <a:buChar char="•"/>
            </a:pPr>
            <a:endParaRPr lang="en-GB" sz="2000" dirty="0"/>
          </a:p>
          <a:p>
            <a:pPr marL="285750" indent="-285750">
              <a:buFont typeface="Arial" panose="020B0604020202020204" pitchFamily="34" charset="0"/>
              <a:buChar char="•"/>
            </a:pPr>
            <a:r>
              <a:rPr lang="en-GB" sz="2000" dirty="0"/>
              <a:t>Regarding software environments where to execute the code it works with most of the container solutions</a:t>
            </a:r>
          </a:p>
          <a:p>
            <a:pPr marL="285750" indent="-285750">
              <a:buFont typeface="Arial" panose="020B0604020202020204" pitchFamily="34" charset="0"/>
              <a:buChar char="•"/>
            </a:pPr>
            <a:endParaRPr lang="en-GB" sz="2000" dirty="0"/>
          </a:p>
          <a:p>
            <a:pPr marL="285750" indent="-285750">
              <a:buFont typeface="Arial" panose="020B0604020202020204" pitchFamily="34" charset="0"/>
              <a:buChar char="•"/>
            </a:pPr>
            <a:r>
              <a:rPr lang="en-GB" sz="2000" dirty="0"/>
              <a:t>Same thing for computing environments</a:t>
            </a:r>
          </a:p>
          <a:p>
            <a:pPr marL="285750" indent="-285750">
              <a:buFont typeface="Arial" panose="020B0604020202020204" pitchFamily="34" charset="0"/>
              <a:buChar char="•"/>
            </a:pPr>
            <a:endParaRPr lang="en-DK" sz="2000" dirty="0"/>
          </a:p>
        </p:txBody>
      </p:sp>
      <p:sp>
        <p:nvSpPr>
          <p:cNvPr id="6" name="TextBox 5">
            <a:extLst>
              <a:ext uri="{FF2B5EF4-FFF2-40B4-BE49-F238E27FC236}">
                <a16:creationId xmlns:a16="http://schemas.microsoft.com/office/drawing/2014/main" id="{C6705F2E-9A69-948D-C136-509239D530D1}"/>
              </a:ext>
            </a:extLst>
          </p:cNvPr>
          <p:cNvSpPr txBox="1"/>
          <p:nvPr/>
        </p:nvSpPr>
        <p:spPr>
          <a:xfrm>
            <a:off x="5659384" y="3718679"/>
            <a:ext cx="1475764" cy="369332"/>
          </a:xfrm>
          <a:prstGeom prst="rect">
            <a:avLst/>
          </a:prstGeom>
          <a:noFill/>
        </p:spPr>
        <p:txBody>
          <a:bodyPr wrap="square" rtlCol="0">
            <a:spAutoFit/>
          </a:bodyPr>
          <a:lstStyle/>
          <a:p>
            <a:r>
              <a:rPr lang="en-DK" dirty="0">
                <a:solidFill>
                  <a:schemeClr val="accent2"/>
                </a:solidFill>
              </a:rPr>
              <a:t>Languages</a:t>
            </a:r>
          </a:p>
        </p:txBody>
      </p:sp>
      <p:sp>
        <p:nvSpPr>
          <p:cNvPr id="7" name="TextBox 6">
            <a:extLst>
              <a:ext uri="{FF2B5EF4-FFF2-40B4-BE49-F238E27FC236}">
                <a16:creationId xmlns:a16="http://schemas.microsoft.com/office/drawing/2014/main" id="{AB099B24-FD0C-B503-C545-E1A5AAA27CF9}"/>
              </a:ext>
            </a:extLst>
          </p:cNvPr>
          <p:cNvSpPr txBox="1"/>
          <p:nvPr/>
        </p:nvSpPr>
        <p:spPr>
          <a:xfrm>
            <a:off x="9732247" y="4211326"/>
            <a:ext cx="1475764" cy="369332"/>
          </a:xfrm>
          <a:prstGeom prst="rect">
            <a:avLst/>
          </a:prstGeom>
          <a:noFill/>
        </p:spPr>
        <p:txBody>
          <a:bodyPr wrap="square" rtlCol="0">
            <a:spAutoFit/>
          </a:bodyPr>
          <a:lstStyle/>
          <a:p>
            <a:r>
              <a:rPr lang="en-DK" dirty="0">
                <a:solidFill>
                  <a:schemeClr val="accent2"/>
                </a:solidFill>
              </a:rPr>
              <a:t>Software</a:t>
            </a:r>
          </a:p>
        </p:txBody>
      </p:sp>
      <p:sp>
        <p:nvSpPr>
          <p:cNvPr id="8" name="TextBox 7">
            <a:extLst>
              <a:ext uri="{FF2B5EF4-FFF2-40B4-BE49-F238E27FC236}">
                <a16:creationId xmlns:a16="http://schemas.microsoft.com/office/drawing/2014/main" id="{2FC792AE-9488-D3FE-2335-1085FAACABB6}"/>
              </a:ext>
            </a:extLst>
          </p:cNvPr>
          <p:cNvSpPr txBox="1"/>
          <p:nvPr/>
        </p:nvSpPr>
        <p:spPr>
          <a:xfrm>
            <a:off x="9732247" y="4900660"/>
            <a:ext cx="1475764" cy="369332"/>
          </a:xfrm>
          <a:prstGeom prst="rect">
            <a:avLst/>
          </a:prstGeom>
          <a:noFill/>
        </p:spPr>
        <p:txBody>
          <a:bodyPr wrap="square" rtlCol="0">
            <a:spAutoFit/>
          </a:bodyPr>
          <a:lstStyle/>
          <a:p>
            <a:r>
              <a:rPr lang="en-DK" dirty="0">
                <a:solidFill>
                  <a:schemeClr val="accent2"/>
                </a:solidFill>
              </a:rPr>
              <a:t>Compute</a:t>
            </a:r>
          </a:p>
        </p:txBody>
      </p:sp>
    </p:spTree>
    <p:extLst>
      <p:ext uri="{BB962C8B-B14F-4D97-AF65-F5344CB8AC3E}">
        <p14:creationId xmlns:p14="http://schemas.microsoft.com/office/powerpoint/2010/main" val="41518730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D47F22ED-3A55-4EDE-A5A8-163D82B092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3" name="Rectangle 1032">
            <a:extLst>
              <a:ext uri="{FF2B5EF4-FFF2-40B4-BE49-F238E27FC236}">
                <a16:creationId xmlns:a16="http://schemas.microsoft.com/office/drawing/2014/main" id="{5184EE59-3061-456B-9FB5-98A8E0E74B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39326"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5" name="Rectangle 1034">
            <a:extLst>
              <a:ext uri="{FF2B5EF4-FFF2-40B4-BE49-F238E27FC236}">
                <a16:creationId xmlns:a16="http://schemas.microsoft.com/office/drawing/2014/main" id="{F7E07B5E-9FB5-4C91-8BE4-6167EB58D0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39326" y="1410083"/>
            <a:ext cx="6858000" cy="4037834"/>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7" name="Rectangle 1036">
            <a:extLst>
              <a:ext uri="{FF2B5EF4-FFF2-40B4-BE49-F238E27FC236}">
                <a16:creationId xmlns:a16="http://schemas.microsoft.com/office/drawing/2014/main" id="{37524947-EB09-4DD9-973B-9F75BBCD72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26611" y="3576013"/>
            <a:ext cx="2526132"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39" name="Rectangle 1038">
            <a:extLst>
              <a:ext uri="{FF2B5EF4-FFF2-40B4-BE49-F238E27FC236}">
                <a16:creationId xmlns:a16="http://schemas.microsoft.com/office/drawing/2014/main" id="{D30C8E25-2DD1-45C6-9F04-0F0CBF6660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3" y="1396067"/>
            <a:ext cx="6858000" cy="4037833"/>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1" name="Freeform: Shape 1040">
            <a:extLst>
              <a:ext uri="{FF2B5EF4-FFF2-40B4-BE49-F238E27FC236}">
                <a16:creationId xmlns:a16="http://schemas.microsoft.com/office/drawing/2014/main" id="{BC57EA3C-C239-4132-A618-5CBE9F896B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8268" y="982780"/>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6B8BE82E-96BE-9CBF-D23F-B00031FC546A}"/>
              </a:ext>
            </a:extLst>
          </p:cNvPr>
          <p:cNvSpPr>
            <a:spLocks noGrp="1"/>
          </p:cNvSpPr>
          <p:nvPr>
            <p:ph type="title"/>
          </p:nvPr>
        </p:nvSpPr>
        <p:spPr>
          <a:xfrm>
            <a:off x="566382" y="456345"/>
            <a:ext cx="3111690" cy="3556097"/>
          </a:xfrm>
        </p:spPr>
        <p:txBody>
          <a:bodyPr vert="horz" lIns="91440" tIns="45720" rIns="91440" bIns="45720" rtlCol="0" anchor="b">
            <a:normAutofit/>
          </a:bodyPr>
          <a:lstStyle/>
          <a:p>
            <a:pPr algn="r"/>
            <a:r>
              <a:rPr lang="en-US" sz="4000" b="0" i="0">
                <a:solidFill>
                  <a:srgbClr val="FFFFFF"/>
                </a:solidFill>
                <a:effectLst/>
              </a:rPr>
              <a:t>Nextflow’s core features</a:t>
            </a:r>
            <a:endParaRPr lang="en-US" sz="4000">
              <a:solidFill>
                <a:srgbClr val="FFFFFF"/>
              </a:solidFill>
            </a:endParaRPr>
          </a:p>
        </p:txBody>
      </p:sp>
      <p:sp>
        <p:nvSpPr>
          <p:cNvPr id="4" name="TextBox 3">
            <a:extLst>
              <a:ext uri="{FF2B5EF4-FFF2-40B4-BE49-F238E27FC236}">
                <a16:creationId xmlns:a16="http://schemas.microsoft.com/office/drawing/2014/main" id="{F955577D-7CB0-62BC-7E9E-DD741C1C7965}"/>
              </a:ext>
            </a:extLst>
          </p:cNvPr>
          <p:cNvSpPr txBox="1"/>
          <p:nvPr/>
        </p:nvSpPr>
        <p:spPr>
          <a:xfrm>
            <a:off x="3951516" y="629377"/>
            <a:ext cx="5143526" cy="5848468"/>
          </a:xfrm>
          <a:prstGeom prst="rect">
            <a:avLst/>
          </a:prstGeom>
        </p:spPr>
        <p:txBody>
          <a:bodyPr vert="horz" lIns="91440" tIns="45720" rIns="91440" bIns="45720" rtlCol="0" anchor="ctr">
            <a:noAutofit/>
          </a:bodyPr>
          <a:lstStyle/>
          <a:p>
            <a:pPr marL="742950" lvl="1" indent="-228600">
              <a:lnSpc>
                <a:spcPct val="90000"/>
              </a:lnSpc>
              <a:spcAft>
                <a:spcPts val="600"/>
              </a:spcAft>
              <a:buFont typeface="Arial" panose="020B0604020202020204" pitchFamily="34" charset="0"/>
              <a:buChar char="•"/>
            </a:pPr>
            <a:r>
              <a:rPr lang="en-US" sz="2000" b="1" i="0" dirty="0">
                <a:effectLst/>
              </a:rPr>
              <a:t>Reproducible between runs</a:t>
            </a:r>
            <a:endParaRPr lang="en-US" sz="2000" dirty="0"/>
          </a:p>
          <a:p>
            <a:pPr marL="1200150" lvl="2" indent="-228600">
              <a:lnSpc>
                <a:spcPct val="90000"/>
              </a:lnSpc>
              <a:spcAft>
                <a:spcPts val="600"/>
              </a:spcAft>
              <a:buFont typeface="Arial" panose="020B0604020202020204" pitchFamily="34" charset="0"/>
              <a:buChar char="•"/>
            </a:pPr>
            <a:r>
              <a:rPr lang="en-US" sz="2000" b="0" i="0" dirty="0">
                <a:effectLst/>
              </a:rPr>
              <a:t>integration with code management tools </a:t>
            </a:r>
          </a:p>
          <a:p>
            <a:pPr marL="1200150" lvl="2" indent="-228600">
              <a:lnSpc>
                <a:spcPct val="90000"/>
              </a:lnSpc>
              <a:spcAft>
                <a:spcPts val="600"/>
              </a:spcAft>
              <a:buFont typeface="Arial" panose="020B0604020202020204" pitchFamily="34" charset="0"/>
              <a:buChar char="•"/>
            </a:pPr>
            <a:r>
              <a:rPr lang="en-US" sz="2000" b="0" i="0" dirty="0">
                <a:effectLst/>
              </a:rPr>
              <a:t>all packages downloaded, organized in containers, and control over computing environment </a:t>
            </a:r>
          </a:p>
          <a:p>
            <a:pPr marL="742950" lvl="1" indent="-228600">
              <a:lnSpc>
                <a:spcPct val="90000"/>
              </a:lnSpc>
              <a:spcAft>
                <a:spcPts val="600"/>
              </a:spcAft>
              <a:buFont typeface="Arial" panose="020B0604020202020204" pitchFamily="34" charset="0"/>
              <a:buChar char="•"/>
            </a:pPr>
            <a:r>
              <a:rPr lang="en-US" sz="2000" b="1" dirty="0"/>
              <a:t>Portable</a:t>
            </a:r>
            <a:r>
              <a:rPr lang="en-US" sz="2000" dirty="0"/>
              <a:t> between systems</a:t>
            </a:r>
          </a:p>
          <a:p>
            <a:pPr marL="1200150" lvl="2" indent="-228600">
              <a:lnSpc>
                <a:spcPct val="90000"/>
              </a:lnSpc>
              <a:spcAft>
                <a:spcPts val="600"/>
              </a:spcAft>
              <a:buFont typeface="Arial" panose="020B0604020202020204" pitchFamily="34" charset="0"/>
              <a:buChar char="•"/>
            </a:pPr>
            <a:r>
              <a:rPr lang="en-US" sz="2000" dirty="0"/>
              <a:t> write the code in your laptop and can run everywhere</a:t>
            </a:r>
          </a:p>
          <a:p>
            <a:pPr marL="1200150" lvl="2" indent="-228600">
              <a:lnSpc>
                <a:spcPct val="90000"/>
              </a:lnSpc>
              <a:spcAft>
                <a:spcPts val="600"/>
              </a:spcAft>
              <a:buFont typeface="Arial" panose="020B0604020202020204" pitchFamily="34" charset="0"/>
              <a:buChar char="•"/>
            </a:pPr>
            <a:r>
              <a:rPr lang="en-US" sz="2000" dirty="0"/>
              <a:t>works with most of computing environments</a:t>
            </a:r>
            <a:endParaRPr lang="en-US" sz="2000" b="0" i="0" dirty="0">
              <a:effectLst/>
            </a:endParaRPr>
          </a:p>
          <a:p>
            <a:pPr marL="742950" lvl="1" indent="-228600">
              <a:lnSpc>
                <a:spcPct val="90000"/>
              </a:lnSpc>
              <a:spcAft>
                <a:spcPts val="600"/>
              </a:spcAft>
              <a:buFont typeface="Arial" panose="020B0604020202020204" pitchFamily="34" charset="0"/>
              <a:buChar char="•"/>
            </a:pPr>
            <a:r>
              <a:rPr lang="en-US" sz="2000" b="1" i="0" dirty="0">
                <a:effectLst/>
              </a:rPr>
              <a:t>Scalable</a:t>
            </a:r>
            <a:endParaRPr lang="en-US" sz="2000" dirty="0"/>
          </a:p>
          <a:p>
            <a:pPr marL="1200150" lvl="2" indent="-228600">
              <a:lnSpc>
                <a:spcPct val="90000"/>
              </a:lnSpc>
              <a:spcAft>
                <a:spcPts val="600"/>
              </a:spcAft>
              <a:buFont typeface="Arial" panose="020B0604020202020204" pitchFamily="34" charset="0"/>
              <a:buChar char="•"/>
            </a:pPr>
            <a:r>
              <a:rPr lang="en-US" sz="2000" b="0" i="0" dirty="0">
                <a:effectLst/>
              </a:rPr>
              <a:t>can be run for 10 on your laptop or thousands of samples in an HPC or the cloud</a:t>
            </a:r>
          </a:p>
          <a:p>
            <a:pPr marL="742950" lvl="1" indent="-228600">
              <a:lnSpc>
                <a:spcPct val="90000"/>
              </a:lnSpc>
              <a:spcAft>
                <a:spcPts val="600"/>
              </a:spcAft>
              <a:buFont typeface="Arial" panose="020B0604020202020204" pitchFamily="34" charset="0"/>
              <a:buChar char="•"/>
            </a:pPr>
            <a:r>
              <a:rPr lang="en-US" sz="2000" b="1" i="0" dirty="0">
                <a:effectLst/>
              </a:rPr>
              <a:t>Integration</a:t>
            </a:r>
            <a:r>
              <a:rPr lang="en-US" sz="2000" b="0" i="0" dirty="0">
                <a:effectLst/>
              </a:rPr>
              <a:t> of existing tools, systems, and industry standards</a:t>
            </a:r>
          </a:p>
          <a:p>
            <a:pPr marL="285750" indent="-228600">
              <a:lnSpc>
                <a:spcPct val="90000"/>
              </a:lnSpc>
              <a:spcAft>
                <a:spcPts val="600"/>
              </a:spcAft>
              <a:buFont typeface="Arial" panose="020B0604020202020204" pitchFamily="34" charset="0"/>
              <a:buChar char="•"/>
            </a:pPr>
            <a:endParaRPr lang="en-US" sz="2000" dirty="0"/>
          </a:p>
        </p:txBody>
      </p:sp>
      <p:pic>
        <p:nvPicPr>
          <p:cNvPr id="7" name="Graphic 6" descr="Box with solid fill">
            <a:extLst>
              <a:ext uri="{FF2B5EF4-FFF2-40B4-BE49-F238E27FC236}">
                <a16:creationId xmlns:a16="http://schemas.microsoft.com/office/drawing/2014/main" id="{5F19D61B-C73F-2EA6-59A3-BB1BBCCEC86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296113" y="896238"/>
            <a:ext cx="1486670" cy="1486670"/>
          </a:xfrm>
          <a:prstGeom prst="rect">
            <a:avLst/>
          </a:prstGeom>
        </p:spPr>
      </p:pic>
      <p:pic>
        <p:nvPicPr>
          <p:cNvPr id="5" name="Graphic 4" descr="Recycle with solid fill">
            <a:extLst>
              <a:ext uri="{FF2B5EF4-FFF2-40B4-BE49-F238E27FC236}">
                <a16:creationId xmlns:a16="http://schemas.microsoft.com/office/drawing/2014/main" id="{59EA208E-C2B6-936B-0673-B882C36EF52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295509" y="2685061"/>
            <a:ext cx="1487878" cy="1487878"/>
          </a:xfrm>
          <a:prstGeom prst="rect">
            <a:avLst/>
          </a:prstGeom>
        </p:spPr>
      </p:pic>
      <p:pic>
        <p:nvPicPr>
          <p:cNvPr id="1026" name="Picture 2" descr="Scalable Icon Billeder – Gennemse 65,304 stockfotos ...">
            <a:extLst>
              <a:ext uri="{FF2B5EF4-FFF2-40B4-BE49-F238E27FC236}">
                <a16:creationId xmlns:a16="http://schemas.microsoft.com/office/drawing/2014/main" id="{E7F8B9F6-426A-8F69-76A0-25A3BC8B937B}"/>
              </a:ext>
            </a:extLst>
          </p:cNvPr>
          <p:cNvPicPr>
            <a:picLocks noChangeAspect="1" noChangeArrowheads="1"/>
          </p:cNvPicPr>
          <p:nvPr/>
        </p:nvPicPr>
        <p:blipFill>
          <a:blip r:embed="rId7">
            <a:extLst>
              <a:ext uri="{28A0092B-C50C-407E-A947-70E740481C1C}">
                <a14:useLocalDpi xmlns:a14="http://schemas.microsoft.com/office/drawing/2010/main" val="0"/>
              </a:ext>
            </a:extLst>
          </a:blip>
          <a:stretch>
            <a:fillRect/>
          </a:stretch>
        </p:blipFill>
        <p:spPr bwMode="auto">
          <a:xfrm>
            <a:off x="9304080" y="4514362"/>
            <a:ext cx="1470736" cy="14707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58489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3DACDC-9767-7B70-3D5E-944CA20B21A4}"/>
              </a:ext>
            </a:extLst>
          </p:cNvPr>
          <p:cNvSpPr>
            <a:spLocks noGrp="1"/>
          </p:cNvSpPr>
          <p:nvPr>
            <p:ph type="title"/>
          </p:nvPr>
        </p:nvSpPr>
        <p:spPr/>
        <p:txBody>
          <a:bodyPr/>
          <a:lstStyle/>
          <a:p>
            <a:r>
              <a:rPr lang="en-DK" dirty="0"/>
              <a:t>nf-core</a:t>
            </a:r>
          </a:p>
        </p:txBody>
      </p:sp>
      <p:sp>
        <p:nvSpPr>
          <p:cNvPr id="4" name="TextBox 3">
            <a:extLst>
              <a:ext uri="{FF2B5EF4-FFF2-40B4-BE49-F238E27FC236}">
                <a16:creationId xmlns:a16="http://schemas.microsoft.com/office/drawing/2014/main" id="{725E68A8-6496-8332-1E29-6AFA91182DD9}"/>
              </a:ext>
            </a:extLst>
          </p:cNvPr>
          <p:cNvSpPr txBox="1"/>
          <p:nvPr/>
        </p:nvSpPr>
        <p:spPr>
          <a:xfrm>
            <a:off x="838200" y="1690688"/>
            <a:ext cx="10872789" cy="369332"/>
          </a:xfrm>
          <a:prstGeom prst="rect">
            <a:avLst/>
          </a:prstGeom>
          <a:noFill/>
        </p:spPr>
        <p:txBody>
          <a:bodyPr wrap="square" rtlCol="0">
            <a:spAutoFit/>
          </a:bodyPr>
          <a:lstStyle/>
          <a:p>
            <a:r>
              <a:rPr lang="en-DK" dirty="0"/>
              <a:t>A community effort inside nextflow community to colloect a curated set of analysis pipelines built using Nextflow</a:t>
            </a:r>
          </a:p>
        </p:txBody>
      </p:sp>
      <p:sp>
        <p:nvSpPr>
          <p:cNvPr id="5" name="TextBox 4">
            <a:extLst>
              <a:ext uri="{FF2B5EF4-FFF2-40B4-BE49-F238E27FC236}">
                <a16:creationId xmlns:a16="http://schemas.microsoft.com/office/drawing/2014/main" id="{18641760-4CD5-55F2-9EBC-1EF639C15BA7}"/>
              </a:ext>
            </a:extLst>
          </p:cNvPr>
          <p:cNvSpPr txBox="1"/>
          <p:nvPr/>
        </p:nvSpPr>
        <p:spPr>
          <a:xfrm>
            <a:off x="1028700" y="2457450"/>
            <a:ext cx="9201150" cy="3693319"/>
          </a:xfrm>
          <a:prstGeom prst="rect">
            <a:avLst/>
          </a:prstGeom>
          <a:noFill/>
        </p:spPr>
        <p:txBody>
          <a:bodyPr wrap="square" rtlCol="0">
            <a:spAutoFit/>
          </a:bodyPr>
          <a:lstStyle/>
          <a:p>
            <a:r>
              <a:rPr lang="en-DK" dirty="0"/>
              <a:t>Cooperation – community development</a:t>
            </a:r>
          </a:p>
          <a:p>
            <a:r>
              <a:rPr lang="en-DK" dirty="0"/>
              <a:t>Standards – Use common templates</a:t>
            </a:r>
          </a:p>
          <a:p>
            <a:r>
              <a:rPr lang="en-DK" dirty="0"/>
              <a:t>Collaboration – No duplicate pipelines within nf-core</a:t>
            </a:r>
          </a:p>
          <a:p>
            <a:r>
              <a:rPr lang="en-DK" dirty="0"/>
              <a:t>Helper tools</a:t>
            </a:r>
          </a:p>
          <a:p>
            <a:r>
              <a:rPr lang="en-DK" dirty="0"/>
              <a:t>Compatibility</a:t>
            </a:r>
          </a:p>
          <a:p>
            <a:r>
              <a:rPr lang="en-DK" dirty="0"/>
              <a:t>Components</a:t>
            </a:r>
          </a:p>
          <a:p>
            <a:endParaRPr lang="en-DK" dirty="0"/>
          </a:p>
          <a:p>
            <a:r>
              <a:rPr lang="en-DK" dirty="0"/>
              <a:t>113 different pipelines</a:t>
            </a:r>
          </a:p>
          <a:p>
            <a:r>
              <a:rPr lang="en-DK" dirty="0"/>
              <a:t>Subworflows</a:t>
            </a:r>
          </a:p>
          <a:p>
            <a:r>
              <a:rPr lang="en-DK" dirty="0"/>
              <a:t>Modules – software wrappres &gt; 1000</a:t>
            </a:r>
          </a:p>
          <a:p>
            <a:r>
              <a:rPr lang="en-DK" dirty="0"/>
              <a:t>Linting – C</a:t>
            </a:r>
            <a:r>
              <a:rPr lang="en-GB" dirty="0"/>
              <a:t>o</a:t>
            </a:r>
            <a:r>
              <a:rPr lang="en-DK" dirty="0"/>
              <a:t>nventions to test</a:t>
            </a:r>
          </a:p>
          <a:p>
            <a:r>
              <a:rPr lang="en-DK" dirty="0"/>
              <a:t>Schema - Validations</a:t>
            </a:r>
          </a:p>
          <a:p>
            <a:r>
              <a:rPr lang="en-DK" dirty="0"/>
              <a:t>Tooling </a:t>
            </a:r>
          </a:p>
        </p:txBody>
      </p:sp>
    </p:spTree>
    <p:extLst>
      <p:ext uri="{BB962C8B-B14F-4D97-AF65-F5344CB8AC3E}">
        <p14:creationId xmlns:p14="http://schemas.microsoft.com/office/powerpoint/2010/main" val="18054993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Slide Background Fill">
            <a:extLst>
              <a:ext uri="{FF2B5EF4-FFF2-40B4-BE49-F238E27FC236}">
                <a16:creationId xmlns:a16="http://schemas.microsoft.com/office/drawing/2014/main" id="{907E470A-25F4-47D0-8FEC-EE9FD606B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a:extLst>
              <a:ext uri="{FF2B5EF4-FFF2-40B4-BE49-F238E27FC236}">
                <a16:creationId xmlns:a16="http://schemas.microsoft.com/office/drawing/2014/main" id="{66220E63-99E1-482A-A0A6-B47EB4BF879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848" y="0"/>
            <a:ext cx="12188949" cy="6858000"/>
            <a:chOff x="-2848" y="0"/>
            <a:chExt cx="12188949" cy="6858000"/>
          </a:xfrm>
        </p:grpSpPr>
        <p:sp>
          <p:nvSpPr>
            <p:cNvPr id="21" name="Color Cover">
              <a:extLst>
                <a:ext uri="{FF2B5EF4-FFF2-40B4-BE49-F238E27FC236}">
                  <a16:creationId xmlns:a16="http://schemas.microsoft.com/office/drawing/2014/main" id="{F8610896-EA5E-4BE8-8398-C1AFC0490A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848" y="0"/>
              <a:ext cx="12188949" cy="6858000"/>
            </a:xfrm>
            <a:prstGeom prst="rect">
              <a:avLst/>
            </a:prstGeom>
            <a:solidFill>
              <a:schemeClr val="accent5">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Color Cover">
              <a:extLst>
                <a:ext uri="{FF2B5EF4-FFF2-40B4-BE49-F238E27FC236}">
                  <a16:creationId xmlns:a16="http://schemas.microsoft.com/office/drawing/2014/main" id="{F44E9794-9C4B-427F-BB50-89D893347D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848" y="0"/>
              <a:ext cx="12188949" cy="6858000"/>
            </a:xfrm>
            <a:prstGeom prst="rect">
              <a:avLst/>
            </a:prstGeom>
            <a:solidFill>
              <a:schemeClr val="accent6">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4" name="Group 23">
            <a:extLst>
              <a:ext uri="{FF2B5EF4-FFF2-40B4-BE49-F238E27FC236}">
                <a16:creationId xmlns:a16="http://schemas.microsoft.com/office/drawing/2014/main" id="{8618EE54-271A-4FE8-B6B3-D0FCF55A7A0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51279" y="598259"/>
            <a:ext cx="10889442" cy="5680742"/>
            <a:chOff x="651279" y="598259"/>
            <a:chExt cx="10889442" cy="5680742"/>
          </a:xfrm>
        </p:grpSpPr>
        <p:sp>
          <p:nvSpPr>
            <p:cNvPr id="25" name="Color">
              <a:extLst>
                <a:ext uri="{FF2B5EF4-FFF2-40B4-BE49-F238E27FC236}">
                  <a16:creationId xmlns:a16="http://schemas.microsoft.com/office/drawing/2014/main" id="{ECA6F781-4382-4525-9DA8-9D66605F87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Color">
              <a:extLst>
                <a:ext uri="{FF2B5EF4-FFF2-40B4-BE49-F238E27FC236}">
                  <a16:creationId xmlns:a16="http://schemas.microsoft.com/office/drawing/2014/main" id="{209C186B-2883-498E-A176-6B60F8B51B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8" name="Group 27">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29" name="Freeform: Shape 28">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0" name="Freeform: Shape 29">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1" name="Freeform: Shape 30">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2" name="Freeform: Shape 31">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3" name="Freeform: Shape 32">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4" name="Freeform: Shape 33">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5" name="Freeform: Shape 34">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F1624FE4-A342-2302-D699-423930A4883F}"/>
              </a:ext>
            </a:extLst>
          </p:cNvPr>
          <p:cNvSpPr>
            <a:spLocks noGrp="1"/>
          </p:cNvSpPr>
          <p:nvPr>
            <p:ph type="title"/>
          </p:nvPr>
        </p:nvSpPr>
        <p:spPr>
          <a:xfrm>
            <a:off x="1014984" y="891712"/>
            <a:ext cx="5309616" cy="5160789"/>
          </a:xfrm>
        </p:spPr>
        <p:txBody>
          <a:bodyPr vert="horz" lIns="91440" tIns="45720" rIns="91440" bIns="45720" rtlCol="0" anchor="ctr">
            <a:normAutofit/>
          </a:bodyPr>
          <a:lstStyle/>
          <a:p>
            <a:r>
              <a:rPr lang="en-US" sz="4800" kern="1200">
                <a:solidFill>
                  <a:schemeClr val="bg1"/>
                </a:solidFill>
                <a:latin typeface="+mj-lt"/>
                <a:ea typeface="+mj-ea"/>
                <a:cs typeface="+mj-cs"/>
              </a:rPr>
              <a:t>Outline of the theoretical part</a:t>
            </a:r>
          </a:p>
        </p:txBody>
      </p:sp>
      <p:sp>
        <p:nvSpPr>
          <p:cNvPr id="4" name="TextBox 3">
            <a:extLst>
              <a:ext uri="{FF2B5EF4-FFF2-40B4-BE49-F238E27FC236}">
                <a16:creationId xmlns:a16="http://schemas.microsoft.com/office/drawing/2014/main" id="{F2272755-7EA3-FEF8-1493-93B4C12B6DBC}"/>
              </a:ext>
            </a:extLst>
          </p:cNvPr>
          <p:cNvSpPr txBox="1"/>
          <p:nvPr/>
        </p:nvSpPr>
        <p:spPr>
          <a:xfrm>
            <a:off x="5867400" y="1276044"/>
            <a:ext cx="5309615" cy="5160790"/>
          </a:xfrm>
          <a:prstGeom prst="rect">
            <a:avLst/>
          </a:prstGeom>
        </p:spPr>
        <p:txBody>
          <a:bodyPr vert="horz" lIns="91440" tIns="45720" rIns="91440" bIns="45720" rtlCol="0" anchor="ctr">
            <a:normAutofit lnSpcReduction="10000"/>
          </a:bodyPr>
          <a:lstStyle/>
          <a:p>
            <a:pPr marL="285750" indent="-228600">
              <a:lnSpc>
                <a:spcPct val="90000"/>
              </a:lnSpc>
              <a:spcAft>
                <a:spcPts val="600"/>
              </a:spcAft>
              <a:buFont typeface="Arial" panose="020B0604020202020204" pitchFamily="34" charset="0"/>
              <a:buChar char="•"/>
            </a:pPr>
            <a:r>
              <a:rPr lang="en-US" sz="2800" dirty="0">
                <a:solidFill>
                  <a:schemeClr val="bg1"/>
                </a:solidFill>
              </a:rPr>
              <a:t>What is </a:t>
            </a:r>
            <a:r>
              <a:rPr lang="en-US" sz="2800" dirty="0" err="1">
                <a:solidFill>
                  <a:schemeClr val="bg1"/>
                </a:solidFill>
              </a:rPr>
              <a:t>Nextflow</a:t>
            </a:r>
            <a:r>
              <a:rPr lang="en-US" sz="2800" dirty="0">
                <a:solidFill>
                  <a:schemeClr val="bg1"/>
                </a:solidFill>
              </a:rPr>
              <a:t>?</a:t>
            </a:r>
          </a:p>
          <a:p>
            <a:pPr marL="285750" indent="-228600">
              <a:lnSpc>
                <a:spcPct val="90000"/>
              </a:lnSpc>
              <a:spcAft>
                <a:spcPts val="600"/>
              </a:spcAft>
              <a:buFont typeface="Arial" panose="020B0604020202020204" pitchFamily="34" charset="0"/>
              <a:buChar char="•"/>
            </a:pPr>
            <a:r>
              <a:rPr lang="en-US" sz="2800" dirty="0">
                <a:solidFill>
                  <a:schemeClr val="bg1"/>
                </a:solidFill>
              </a:rPr>
              <a:t>Behind </a:t>
            </a:r>
            <a:r>
              <a:rPr lang="en-US" sz="2800" dirty="0" err="1">
                <a:solidFill>
                  <a:schemeClr val="bg1"/>
                </a:solidFill>
              </a:rPr>
              <a:t>nextflow</a:t>
            </a:r>
            <a:endParaRPr lang="en-US" sz="2800" dirty="0">
              <a:solidFill>
                <a:schemeClr val="bg1"/>
              </a:solidFill>
            </a:endParaRPr>
          </a:p>
          <a:p>
            <a:pPr marL="285750" indent="-228600">
              <a:lnSpc>
                <a:spcPct val="90000"/>
              </a:lnSpc>
              <a:spcAft>
                <a:spcPts val="600"/>
              </a:spcAft>
              <a:buFont typeface="Arial" panose="020B0604020202020204" pitchFamily="34" charset="0"/>
              <a:buChar char="•"/>
            </a:pPr>
            <a:r>
              <a:rPr lang="en-US" sz="2800" dirty="0">
                <a:solidFill>
                  <a:schemeClr val="bg1"/>
                </a:solidFill>
              </a:rPr>
              <a:t>Why do we need a Community effort?</a:t>
            </a:r>
          </a:p>
          <a:p>
            <a:pPr marL="285750" indent="-228600">
              <a:lnSpc>
                <a:spcPct val="90000"/>
              </a:lnSpc>
              <a:spcAft>
                <a:spcPts val="600"/>
              </a:spcAft>
              <a:buFont typeface="Arial" panose="020B0604020202020204" pitchFamily="34" charset="0"/>
              <a:buChar char="•"/>
            </a:pPr>
            <a:r>
              <a:rPr lang="en-US" sz="2800" dirty="0" err="1">
                <a:solidFill>
                  <a:schemeClr val="bg1"/>
                </a:solidFill>
              </a:rPr>
              <a:t>Nextflow</a:t>
            </a:r>
            <a:r>
              <a:rPr lang="en-US" sz="2800" dirty="0">
                <a:solidFill>
                  <a:schemeClr val="bg1"/>
                </a:solidFill>
              </a:rPr>
              <a:t> - Basic concepts</a:t>
            </a:r>
          </a:p>
          <a:p>
            <a:pPr marL="285750" indent="-228600">
              <a:lnSpc>
                <a:spcPct val="90000"/>
              </a:lnSpc>
              <a:spcAft>
                <a:spcPts val="600"/>
              </a:spcAft>
              <a:buFont typeface="Arial" panose="020B0604020202020204" pitchFamily="34" charset="0"/>
              <a:buChar char="•"/>
            </a:pPr>
            <a:r>
              <a:rPr lang="en-US" sz="2800" b="0" i="0" dirty="0" err="1">
                <a:solidFill>
                  <a:schemeClr val="bg1"/>
                </a:solidFill>
                <a:effectLst/>
              </a:rPr>
              <a:t>Nextflow’s</a:t>
            </a:r>
            <a:r>
              <a:rPr lang="en-US" sz="2800" b="0" i="0" dirty="0">
                <a:solidFill>
                  <a:schemeClr val="bg1"/>
                </a:solidFill>
                <a:effectLst/>
              </a:rPr>
              <a:t> core features</a:t>
            </a:r>
          </a:p>
          <a:p>
            <a:pPr marL="285750" indent="-228600">
              <a:lnSpc>
                <a:spcPct val="90000"/>
              </a:lnSpc>
              <a:spcAft>
                <a:spcPts val="600"/>
              </a:spcAft>
              <a:buFont typeface="Arial" panose="020B0604020202020204" pitchFamily="34" charset="0"/>
              <a:buChar char="•"/>
            </a:pPr>
            <a:r>
              <a:rPr lang="en-US" sz="2800" dirty="0">
                <a:solidFill>
                  <a:schemeClr val="bg1"/>
                </a:solidFill>
              </a:rPr>
              <a:t>A </a:t>
            </a:r>
            <a:r>
              <a:rPr lang="en-US" sz="2800" dirty="0" err="1">
                <a:solidFill>
                  <a:schemeClr val="bg1"/>
                </a:solidFill>
              </a:rPr>
              <a:t>Nextflow</a:t>
            </a:r>
            <a:r>
              <a:rPr lang="en-US" sz="2800" dirty="0">
                <a:solidFill>
                  <a:schemeClr val="bg1"/>
                </a:solidFill>
              </a:rPr>
              <a:t> script</a:t>
            </a:r>
            <a:endParaRPr lang="en-US" sz="2800" b="0" i="0" dirty="0">
              <a:solidFill>
                <a:schemeClr val="bg1"/>
              </a:solidFill>
              <a:effectLst/>
            </a:endParaRPr>
          </a:p>
          <a:p>
            <a:pPr marL="285750" indent="-228600">
              <a:lnSpc>
                <a:spcPct val="90000"/>
              </a:lnSpc>
              <a:spcAft>
                <a:spcPts val="600"/>
              </a:spcAft>
              <a:buFont typeface="Arial" panose="020B0604020202020204" pitchFamily="34" charset="0"/>
              <a:buChar char="•"/>
            </a:pPr>
            <a:r>
              <a:rPr lang="en-US" sz="2800" dirty="0">
                <a:solidFill>
                  <a:schemeClr val="bg1"/>
                </a:solidFill>
              </a:rPr>
              <a:t>Installing </a:t>
            </a:r>
            <a:r>
              <a:rPr lang="en-US" sz="2800" dirty="0" err="1">
                <a:solidFill>
                  <a:schemeClr val="bg1"/>
                </a:solidFill>
              </a:rPr>
              <a:t>Nextflow</a:t>
            </a:r>
            <a:r>
              <a:rPr lang="en-US" sz="2800" dirty="0">
                <a:solidFill>
                  <a:schemeClr val="bg1"/>
                </a:solidFill>
              </a:rPr>
              <a:t> and running the first scripts</a:t>
            </a:r>
          </a:p>
          <a:p>
            <a:pPr marL="285750" indent="-228600">
              <a:lnSpc>
                <a:spcPct val="90000"/>
              </a:lnSpc>
              <a:spcAft>
                <a:spcPts val="600"/>
              </a:spcAft>
              <a:buFont typeface="Arial" panose="020B0604020202020204" pitchFamily="34" charset="0"/>
              <a:buChar char="•"/>
            </a:pPr>
            <a:r>
              <a:rPr lang="en-US" sz="2800" dirty="0" err="1">
                <a:solidFill>
                  <a:schemeClr val="bg1"/>
                </a:solidFill>
              </a:rPr>
              <a:t>Nextflow</a:t>
            </a:r>
            <a:r>
              <a:rPr lang="en-US" sz="2800" dirty="0">
                <a:solidFill>
                  <a:schemeClr val="bg1"/>
                </a:solidFill>
              </a:rPr>
              <a:t> and Azure batch</a:t>
            </a:r>
          </a:p>
          <a:p>
            <a:pPr marL="285750" indent="-228600">
              <a:lnSpc>
                <a:spcPct val="90000"/>
              </a:lnSpc>
              <a:spcAft>
                <a:spcPts val="600"/>
              </a:spcAft>
              <a:buFont typeface="Arial" panose="020B0604020202020204" pitchFamily="34" charset="0"/>
              <a:buChar char="•"/>
            </a:pPr>
            <a:r>
              <a:rPr lang="en-US" sz="2800" dirty="0" err="1">
                <a:solidFill>
                  <a:schemeClr val="bg1"/>
                </a:solidFill>
              </a:rPr>
              <a:t>nf</a:t>
            </a:r>
            <a:r>
              <a:rPr lang="en-US" sz="2800" dirty="0">
                <a:solidFill>
                  <a:schemeClr val="bg1"/>
                </a:solidFill>
              </a:rPr>
              <a:t>-metagenomics pipeline</a:t>
            </a:r>
          </a:p>
          <a:p>
            <a:pPr marL="285750" indent="-228600">
              <a:lnSpc>
                <a:spcPct val="90000"/>
              </a:lnSpc>
              <a:spcAft>
                <a:spcPts val="600"/>
              </a:spcAft>
              <a:buFont typeface="Arial" panose="020B0604020202020204" pitchFamily="34" charset="0"/>
              <a:buChar char="•"/>
            </a:pPr>
            <a:r>
              <a:rPr lang="en-US" sz="2800" dirty="0">
                <a:solidFill>
                  <a:schemeClr val="bg1"/>
                </a:solidFill>
              </a:rPr>
              <a:t>Resources</a:t>
            </a:r>
          </a:p>
          <a:p>
            <a:pPr marL="285750" indent="-228600">
              <a:lnSpc>
                <a:spcPct val="90000"/>
              </a:lnSpc>
              <a:spcAft>
                <a:spcPts val="600"/>
              </a:spcAft>
              <a:buFont typeface="Arial" panose="020B0604020202020204" pitchFamily="34" charset="0"/>
              <a:buChar char="•"/>
            </a:pPr>
            <a:endParaRPr lang="en-US" sz="2800" dirty="0">
              <a:solidFill>
                <a:schemeClr val="bg1"/>
              </a:solidFill>
            </a:endParaRPr>
          </a:p>
          <a:p>
            <a:pPr marL="285750" indent="-228600">
              <a:lnSpc>
                <a:spcPct val="90000"/>
              </a:lnSpc>
              <a:spcAft>
                <a:spcPts val="600"/>
              </a:spcAft>
              <a:buFont typeface="Arial" panose="020B0604020202020204" pitchFamily="34" charset="0"/>
              <a:buChar char="•"/>
            </a:pPr>
            <a:endParaRPr lang="en-US" sz="2800" dirty="0">
              <a:solidFill>
                <a:schemeClr val="bg1"/>
              </a:solidFill>
            </a:endParaRPr>
          </a:p>
        </p:txBody>
      </p:sp>
    </p:spTree>
    <p:extLst>
      <p:ext uri="{BB962C8B-B14F-4D97-AF65-F5344CB8AC3E}">
        <p14:creationId xmlns:p14="http://schemas.microsoft.com/office/powerpoint/2010/main" val="18524395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B0F6D4-BBE5-83CE-6685-EC4B588E1CE8}"/>
              </a:ext>
            </a:extLst>
          </p:cNvPr>
          <p:cNvSpPr>
            <a:spLocks noGrp="1"/>
          </p:cNvSpPr>
          <p:nvPr>
            <p:ph type="title"/>
          </p:nvPr>
        </p:nvSpPr>
        <p:spPr/>
        <p:txBody>
          <a:bodyPr/>
          <a:lstStyle/>
          <a:p>
            <a:r>
              <a:rPr lang="en-DK" dirty="0"/>
              <a:t>Context</a:t>
            </a:r>
          </a:p>
        </p:txBody>
      </p:sp>
      <p:sp>
        <p:nvSpPr>
          <p:cNvPr id="5" name="TextBox 4">
            <a:extLst>
              <a:ext uri="{FF2B5EF4-FFF2-40B4-BE49-F238E27FC236}">
                <a16:creationId xmlns:a16="http://schemas.microsoft.com/office/drawing/2014/main" id="{5A7CCE97-F84F-2480-7561-24BCADA41F69}"/>
              </a:ext>
            </a:extLst>
          </p:cNvPr>
          <p:cNvSpPr txBox="1"/>
          <p:nvPr/>
        </p:nvSpPr>
        <p:spPr>
          <a:xfrm>
            <a:off x="1562100" y="1594686"/>
            <a:ext cx="1278182" cy="461665"/>
          </a:xfrm>
          <a:prstGeom prst="rect">
            <a:avLst/>
          </a:prstGeom>
          <a:noFill/>
        </p:spPr>
        <p:txBody>
          <a:bodyPr wrap="square" rtlCol="0">
            <a:spAutoFit/>
          </a:bodyPr>
          <a:lstStyle/>
          <a:p>
            <a:r>
              <a:rPr lang="en-DK" sz="2400" dirty="0"/>
              <a:t>Big Data</a:t>
            </a:r>
          </a:p>
        </p:txBody>
      </p:sp>
      <p:sp>
        <p:nvSpPr>
          <p:cNvPr id="7" name="TextBox 6">
            <a:extLst>
              <a:ext uri="{FF2B5EF4-FFF2-40B4-BE49-F238E27FC236}">
                <a16:creationId xmlns:a16="http://schemas.microsoft.com/office/drawing/2014/main" id="{2FCED46B-4441-C362-A01F-52AE92E4F298}"/>
              </a:ext>
            </a:extLst>
          </p:cNvPr>
          <p:cNvSpPr txBox="1"/>
          <p:nvPr/>
        </p:nvSpPr>
        <p:spPr>
          <a:xfrm>
            <a:off x="4671645" y="1369989"/>
            <a:ext cx="2438400" cy="1200329"/>
          </a:xfrm>
          <a:prstGeom prst="rect">
            <a:avLst/>
          </a:prstGeom>
          <a:noFill/>
        </p:spPr>
        <p:txBody>
          <a:bodyPr wrap="square" rtlCol="0">
            <a:spAutoFit/>
          </a:bodyPr>
          <a:lstStyle/>
          <a:p>
            <a:r>
              <a:rPr lang="en-DK" sz="2400" dirty="0"/>
              <a:t>Experiments and analyses on large datasets</a:t>
            </a:r>
          </a:p>
        </p:txBody>
      </p:sp>
      <p:sp>
        <p:nvSpPr>
          <p:cNvPr id="8" name="TextBox 7">
            <a:extLst>
              <a:ext uri="{FF2B5EF4-FFF2-40B4-BE49-F238E27FC236}">
                <a16:creationId xmlns:a16="http://schemas.microsoft.com/office/drawing/2014/main" id="{81F6A663-E719-8B69-E892-467E897E9F9A}"/>
              </a:ext>
            </a:extLst>
          </p:cNvPr>
          <p:cNvSpPr txBox="1"/>
          <p:nvPr/>
        </p:nvSpPr>
        <p:spPr>
          <a:xfrm>
            <a:off x="8569565" y="1351717"/>
            <a:ext cx="2121877" cy="461665"/>
          </a:xfrm>
          <a:prstGeom prst="rect">
            <a:avLst/>
          </a:prstGeom>
          <a:noFill/>
        </p:spPr>
        <p:txBody>
          <a:bodyPr wrap="square" rtlCol="0">
            <a:spAutoFit/>
          </a:bodyPr>
          <a:lstStyle/>
          <a:p>
            <a:r>
              <a:rPr lang="en-DK" sz="2400" dirty="0"/>
              <a:t>Portable</a:t>
            </a:r>
          </a:p>
        </p:txBody>
      </p:sp>
      <p:sp>
        <p:nvSpPr>
          <p:cNvPr id="9" name="TextBox 8">
            <a:extLst>
              <a:ext uri="{FF2B5EF4-FFF2-40B4-BE49-F238E27FC236}">
                <a16:creationId xmlns:a16="http://schemas.microsoft.com/office/drawing/2014/main" id="{4AF93AD7-1931-54BF-F227-2205F379E052}"/>
              </a:ext>
            </a:extLst>
          </p:cNvPr>
          <p:cNvSpPr txBox="1"/>
          <p:nvPr/>
        </p:nvSpPr>
        <p:spPr>
          <a:xfrm>
            <a:off x="8533901" y="1776385"/>
            <a:ext cx="2121877" cy="461665"/>
          </a:xfrm>
          <a:prstGeom prst="rect">
            <a:avLst/>
          </a:prstGeom>
          <a:noFill/>
        </p:spPr>
        <p:txBody>
          <a:bodyPr wrap="square" rtlCol="0">
            <a:spAutoFit/>
          </a:bodyPr>
          <a:lstStyle/>
          <a:p>
            <a:r>
              <a:rPr lang="en-DK" sz="2400" dirty="0"/>
              <a:t>Reproducible</a:t>
            </a:r>
          </a:p>
        </p:txBody>
      </p:sp>
      <p:pic>
        <p:nvPicPr>
          <p:cNvPr id="1026" name="Picture 2" descr="GitHub - nextflow-io/nextflow: A DSL for data-driven computational pipelines">
            <a:extLst>
              <a:ext uri="{FF2B5EF4-FFF2-40B4-BE49-F238E27FC236}">
                <a16:creationId xmlns:a16="http://schemas.microsoft.com/office/drawing/2014/main" id="{61D373C1-B026-88B2-2A9F-7B08C9FAF1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5553" y="3684236"/>
            <a:ext cx="3342660" cy="1671330"/>
          </a:xfrm>
          <a:prstGeom prst="rect">
            <a:avLst/>
          </a:prstGeom>
          <a:noFill/>
          <a:extLst>
            <a:ext uri="{909E8E84-426E-40DD-AFC4-6F175D3DCCD1}">
              <a14:hiddenFill xmlns:a14="http://schemas.microsoft.com/office/drawing/2010/main">
                <a:solidFill>
                  <a:srgbClr val="FFFFFF"/>
                </a:solidFill>
              </a14:hiddenFill>
            </a:ext>
          </a:extLst>
        </p:spPr>
      </p:pic>
      <p:sp>
        <p:nvSpPr>
          <p:cNvPr id="11" name="Right Arrow 10">
            <a:extLst>
              <a:ext uri="{FF2B5EF4-FFF2-40B4-BE49-F238E27FC236}">
                <a16:creationId xmlns:a16="http://schemas.microsoft.com/office/drawing/2014/main" id="{2A96C775-03FA-F84B-C665-5C6B2055101B}"/>
              </a:ext>
            </a:extLst>
          </p:cNvPr>
          <p:cNvSpPr/>
          <p:nvPr/>
        </p:nvSpPr>
        <p:spPr>
          <a:xfrm>
            <a:off x="3444018" y="1524940"/>
            <a:ext cx="715108" cy="491380"/>
          </a:xfrm>
          <a:prstGeom prst="rightArrow">
            <a:avLst/>
          </a:prstGeom>
          <a:solidFill>
            <a:srgbClr val="61A0A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sz="2400"/>
          </a:p>
        </p:txBody>
      </p:sp>
      <p:sp>
        <p:nvSpPr>
          <p:cNvPr id="12" name="Right Arrow 11">
            <a:extLst>
              <a:ext uri="{FF2B5EF4-FFF2-40B4-BE49-F238E27FC236}">
                <a16:creationId xmlns:a16="http://schemas.microsoft.com/office/drawing/2014/main" id="{81D12A44-1592-2DB4-B7B1-678D798D9C02}"/>
              </a:ext>
            </a:extLst>
          </p:cNvPr>
          <p:cNvSpPr/>
          <p:nvPr/>
        </p:nvSpPr>
        <p:spPr>
          <a:xfrm>
            <a:off x="7482251" y="1540671"/>
            <a:ext cx="715108" cy="491380"/>
          </a:xfrm>
          <a:prstGeom prst="rightArrow">
            <a:avLst/>
          </a:prstGeom>
          <a:solidFill>
            <a:srgbClr val="61A0A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sz="2400"/>
          </a:p>
        </p:txBody>
      </p:sp>
      <p:sp>
        <p:nvSpPr>
          <p:cNvPr id="15" name="Right Arrow 14">
            <a:extLst>
              <a:ext uri="{FF2B5EF4-FFF2-40B4-BE49-F238E27FC236}">
                <a16:creationId xmlns:a16="http://schemas.microsoft.com/office/drawing/2014/main" id="{CBB493B3-294E-F7AB-CF87-86D92C7DA16D}"/>
              </a:ext>
            </a:extLst>
          </p:cNvPr>
          <p:cNvSpPr/>
          <p:nvPr/>
        </p:nvSpPr>
        <p:spPr>
          <a:xfrm rot="5400000">
            <a:off x="8938836" y="2344791"/>
            <a:ext cx="715108" cy="491380"/>
          </a:xfrm>
          <a:prstGeom prst="rightArrow">
            <a:avLst/>
          </a:prstGeom>
          <a:solidFill>
            <a:srgbClr val="61A0A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16" name="Right Arrow 15">
            <a:extLst>
              <a:ext uri="{FF2B5EF4-FFF2-40B4-BE49-F238E27FC236}">
                <a16:creationId xmlns:a16="http://schemas.microsoft.com/office/drawing/2014/main" id="{DCAA4F07-AE53-0F54-CFB5-7AC904AF5A0A}"/>
              </a:ext>
            </a:extLst>
          </p:cNvPr>
          <p:cNvSpPr/>
          <p:nvPr/>
        </p:nvSpPr>
        <p:spPr>
          <a:xfrm rot="10800000">
            <a:off x="4636474" y="4249056"/>
            <a:ext cx="715108" cy="491380"/>
          </a:xfrm>
          <a:prstGeom prst="rightArrow">
            <a:avLst/>
          </a:prstGeom>
          <a:solidFill>
            <a:srgbClr val="61A0A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20" name="TextBox 19">
            <a:extLst>
              <a:ext uri="{FF2B5EF4-FFF2-40B4-BE49-F238E27FC236}">
                <a16:creationId xmlns:a16="http://schemas.microsoft.com/office/drawing/2014/main" id="{B57EA574-D12A-AB1C-E6C6-966784FE99E6}"/>
              </a:ext>
            </a:extLst>
          </p:cNvPr>
          <p:cNvSpPr txBox="1"/>
          <p:nvPr/>
        </p:nvSpPr>
        <p:spPr>
          <a:xfrm>
            <a:off x="5650519" y="3005669"/>
            <a:ext cx="6207374" cy="3693319"/>
          </a:xfrm>
          <a:prstGeom prst="rect">
            <a:avLst/>
          </a:prstGeom>
          <a:solidFill>
            <a:schemeClr val="bg1">
              <a:lumMod val="95000"/>
            </a:schemeClr>
          </a:solidFill>
          <a:ln>
            <a:solidFill>
              <a:srgbClr val="61A0AA"/>
            </a:solidFill>
          </a:ln>
        </p:spPr>
        <p:txBody>
          <a:bodyPr wrap="square" rtlCol="0">
            <a:spAutoFit/>
          </a:bodyPr>
          <a:lstStyle/>
          <a:p>
            <a:r>
              <a:rPr lang="en-DK" b="1" dirty="0"/>
              <a:t>Workflows</a:t>
            </a:r>
            <a:r>
              <a:rPr lang="en-DK" dirty="0"/>
              <a:t>: using </a:t>
            </a:r>
            <a:r>
              <a:rPr lang="en-DK" sz="2000" dirty="0"/>
              <a:t>computers</a:t>
            </a:r>
            <a:r>
              <a:rPr lang="en-DK" dirty="0"/>
              <a:t> to collect, store and analyze and disseminate data information</a:t>
            </a:r>
          </a:p>
          <a:p>
            <a:pPr marL="285750" indent="-285750">
              <a:buFont typeface="Arial" panose="020B0604020202020204" pitchFamily="34" charset="0"/>
              <a:buChar char="•"/>
            </a:pPr>
            <a:endParaRPr lang="en-DK" dirty="0"/>
          </a:p>
          <a:p>
            <a:pPr marL="285750" indent="-285750">
              <a:buFont typeface="Arial" panose="020B0604020202020204" pitchFamily="34" charset="0"/>
              <a:buChar char="•"/>
            </a:pPr>
            <a:r>
              <a:rPr lang="en-DK" dirty="0"/>
              <a:t>Handle small and large files (e.g. genomics)</a:t>
            </a:r>
          </a:p>
          <a:p>
            <a:pPr marL="285750" indent="-285750">
              <a:buFont typeface="Arial" panose="020B0604020202020204" pitchFamily="34" charset="0"/>
              <a:buChar char="•"/>
            </a:pPr>
            <a:endParaRPr lang="en-DK" dirty="0"/>
          </a:p>
          <a:p>
            <a:pPr marL="285750" indent="-285750">
              <a:buFont typeface="Arial" panose="020B0604020202020204" pitchFamily="34" charset="0"/>
              <a:buChar char="•"/>
            </a:pPr>
            <a:r>
              <a:rPr lang="en-DK" dirty="0"/>
              <a:t>Many programmimg  languages and different softwares</a:t>
            </a:r>
          </a:p>
          <a:p>
            <a:pPr marL="285750" indent="-285750">
              <a:buFont typeface="Arial" panose="020B0604020202020204" pitchFamily="34" charset="0"/>
              <a:buChar char="•"/>
            </a:pPr>
            <a:endParaRPr lang="en-DK" dirty="0"/>
          </a:p>
          <a:p>
            <a:pPr marL="285750" indent="-285750">
              <a:buFont typeface="Arial" panose="020B0604020202020204" pitchFamily="34" charset="0"/>
              <a:buChar char="•"/>
            </a:pPr>
            <a:r>
              <a:rPr lang="en-DK" dirty="0"/>
              <a:t>Complex interactions and dependencies between the softwares</a:t>
            </a:r>
          </a:p>
          <a:p>
            <a:pPr marL="285750" indent="-285750">
              <a:buFont typeface="Arial" panose="020B0604020202020204" pitchFamily="34" charset="0"/>
              <a:buChar char="•"/>
            </a:pPr>
            <a:endParaRPr lang="en-DK" dirty="0"/>
          </a:p>
          <a:p>
            <a:pPr marL="285750" indent="-285750">
              <a:buFont typeface="Arial" panose="020B0604020202020204" pitchFamily="34" charset="0"/>
              <a:buChar char="•"/>
            </a:pPr>
            <a:r>
              <a:rPr lang="en-DK" dirty="0"/>
              <a:t>Parallellize jobs</a:t>
            </a:r>
          </a:p>
          <a:p>
            <a:pPr marL="285750" indent="-285750">
              <a:buFont typeface="Arial" panose="020B0604020202020204" pitchFamily="34" charset="0"/>
              <a:buChar char="•"/>
            </a:pPr>
            <a:endParaRPr lang="en-DK" dirty="0"/>
          </a:p>
          <a:p>
            <a:pPr marL="285750" indent="-285750">
              <a:buFont typeface="Arial" panose="020B0604020202020204" pitchFamily="34" charset="0"/>
              <a:buChar char="•"/>
            </a:pPr>
            <a:r>
              <a:rPr lang="en-DK" dirty="0"/>
              <a:t>Distribute computing</a:t>
            </a:r>
          </a:p>
        </p:txBody>
      </p:sp>
      <p:sp>
        <p:nvSpPr>
          <p:cNvPr id="21" name="TextBox 20">
            <a:extLst>
              <a:ext uri="{FF2B5EF4-FFF2-40B4-BE49-F238E27FC236}">
                <a16:creationId xmlns:a16="http://schemas.microsoft.com/office/drawing/2014/main" id="{2D6ACB5B-A55B-4656-D391-0DF8CE3C76B0}"/>
              </a:ext>
            </a:extLst>
          </p:cNvPr>
          <p:cNvSpPr txBox="1"/>
          <p:nvPr/>
        </p:nvSpPr>
        <p:spPr>
          <a:xfrm>
            <a:off x="1336431" y="4980428"/>
            <a:ext cx="3657596" cy="375138"/>
          </a:xfrm>
          <a:prstGeom prst="rect">
            <a:avLst/>
          </a:prstGeom>
          <a:noFill/>
        </p:spPr>
        <p:txBody>
          <a:bodyPr wrap="square" rtlCol="0">
            <a:spAutoFit/>
          </a:bodyPr>
          <a:lstStyle/>
          <a:p>
            <a:r>
              <a:rPr lang="en-DK" dirty="0"/>
              <a:t>G</a:t>
            </a:r>
            <a:r>
              <a:rPr lang="en-GB" dirty="0"/>
              <a:t>r</a:t>
            </a:r>
            <a:r>
              <a:rPr lang="en-DK" dirty="0"/>
              <a:t>eat support for all that!</a:t>
            </a:r>
          </a:p>
        </p:txBody>
      </p:sp>
    </p:spTree>
    <p:extLst>
      <p:ext uri="{BB962C8B-B14F-4D97-AF65-F5344CB8AC3E}">
        <p14:creationId xmlns:p14="http://schemas.microsoft.com/office/powerpoint/2010/main" val="4663009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C8908E2-EE49-44D2-9428-A28D2312A8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pSp>
        <p:nvGrpSpPr>
          <p:cNvPr id="13" name="Group 12">
            <a:extLst>
              <a:ext uri="{FF2B5EF4-FFF2-40B4-BE49-F238E27FC236}">
                <a16:creationId xmlns:a16="http://schemas.microsoft.com/office/drawing/2014/main" id="{B29018A0-5DE6-4CC9-AB25-675616AF722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4724400" cy="6858000"/>
            <a:chOff x="7467600" y="0"/>
            <a:chExt cx="4724400" cy="6858000"/>
          </a:xfrm>
        </p:grpSpPr>
        <p:sp>
          <p:nvSpPr>
            <p:cNvPr id="14" name="Rectangle 13">
              <a:extLst>
                <a:ext uri="{FF2B5EF4-FFF2-40B4-BE49-F238E27FC236}">
                  <a16:creationId xmlns:a16="http://schemas.microsoft.com/office/drawing/2014/main" id="{BAD5C302-E4AF-4B3F-818D-17AEA68E7F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7600" y="0"/>
              <a:ext cx="4724400" cy="6858000"/>
            </a:xfrm>
            <a:prstGeom prst="rect">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7D27820F-8F33-4F10-AFA0-72D2722D2F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7600" y="0"/>
              <a:ext cx="4724400" cy="6858000"/>
            </a:xfrm>
            <a:prstGeom prst="rect">
              <a:avLst/>
            </a:prstGeom>
            <a:solidFill>
              <a:schemeClr val="accent6">
                <a:lumMod val="20000"/>
                <a:lumOff val="8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17" name="Freeform: Shape 16">
            <a:extLst>
              <a:ext uri="{FF2B5EF4-FFF2-40B4-BE49-F238E27FC236}">
                <a16:creationId xmlns:a16="http://schemas.microsoft.com/office/drawing/2014/main" id="{8B88B599-C539-4F18-A32A-40207EC6E2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724401" cy="6858000"/>
          </a:xfrm>
          <a:custGeom>
            <a:avLst/>
            <a:gdLst>
              <a:gd name="connsiteX0" fmla="*/ 369702 w 4724401"/>
              <a:gd name="connsiteY0" fmla="*/ 6712169 h 6858000"/>
              <a:gd name="connsiteX1" fmla="*/ 366575 w 4724401"/>
              <a:gd name="connsiteY1" fmla="*/ 6715556 h 6858000"/>
              <a:gd name="connsiteX2" fmla="*/ 371637 w 4724401"/>
              <a:gd name="connsiteY2" fmla="*/ 6713954 h 6858000"/>
              <a:gd name="connsiteX3" fmla="*/ 1019354 w 4724401"/>
              <a:gd name="connsiteY3" fmla="*/ 6315006 h 6858000"/>
              <a:gd name="connsiteX4" fmla="*/ 441046 w 4724401"/>
              <a:gd name="connsiteY4" fmla="*/ 6691153 h 6858000"/>
              <a:gd name="connsiteX5" fmla="*/ 1019354 w 4724401"/>
              <a:gd name="connsiteY5" fmla="*/ 6315006 h 6858000"/>
              <a:gd name="connsiteX6" fmla="*/ 991680 w 4724401"/>
              <a:gd name="connsiteY6" fmla="*/ 6298413 h 6858000"/>
              <a:gd name="connsiteX7" fmla="*/ 409060 w 4724401"/>
              <a:gd name="connsiteY7" fmla="*/ 6671470 h 6858000"/>
              <a:gd name="connsiteX8" fmla="*/ 991680 w 4724401"/>
              <a:gd name="connsiteY8" fmla="*/ 6298413 h 6858000"/>
              <a:gd name="connsiteX9" fmla="*/ 4724401 w 4724401"/>
              <a:gd name="connsiteY9" fmla="*/ 6289099 h 6858000"/>
              <a:gd name="connsiteX10" fmla="*/ 4724401 w 4724401"/>
              <a:gd name="connsiteY10" fmla="*/ 6407899 h 6858000"/>
              <a:gd name="connsiteX11" fmla="*/ 4689678 w 4724401"/>
              <a:gd name="connsiteY11" fmla="*/ 6440241 h 6858000"/>
              <a:gd name="connsiteX12" fmla="*/ 4477543 w 4724401"/>
              <a:gd name="connsiteY12" fmla="*/ 6674836 h 6858000"/>
              <a:gd name="connsiteX13" fmla="*/ 4329957 w 4724401"/>
              <a:gd name="connsiteY13" fmla="*/ 6858000 h 6858000"/>
              <a:gd name="connsiteX14" fmla="*/ 4218595 w 4724401"/>
              <a:gd name="connsiteY14" fmla="*/ 6858000 h 6858000"/>
              <a:gd name="connsiteX15" fmla="*/ 4368888 w 4724401"/>
              <a:gd name="connsiteY15" fmla="*/ 6668412 h 6858000"/>
              <a:gd name="connsiteX16" fmla="*/ 4563091 w 4724401"/>
              <a:gd name="connsiteY16" fmla="*/ 6442508 h 6858000"/>
              <a:gd name="connsiteX17" fmla="*/ 4660205 w 4724401"/>
              <a:gd name="connsiteY17" fmla="*/ 6345369 h 6858000"/>
              <a:gd name="connsiteX18" fmla="*/ 4724401 w 4724401"/>
              <a:gd name="connsiteY18" fmla="*/ 6198577 h 6858000"/>
              <a:gd name="connsiteX19" fmla="*/ 4724401 w 4724401"/>
              <a:gd name="connsiteY19" fmla="*/ 6238480 h 6858000"/>
              <a:gd name="connsiteX20" fmla="*/ 4689789 w 4724401"/>
              <a:gd name="connsiteY20" fmla="*/ 6268382 h 6858000"/>
              <a:gd name="connsiteX21" fmla="*/ 4418722 w 4724401"/>
              <a:gd name="connsiteY21" fmla="*/ 6570886 h 6858000"/>
              <a:gd name="connsiteX22" fmla="*/ 4214944 w 4724401"/>
              <a:gd name="connsiteY22" fmla="*/ 6858000 h 6858000"/>
              <a:gd name="connsiteX23" fmla="*/ 4177898 w 4724401"/>
              <a:gd name="connsiteY23" fmla="*/ 6858000 h 6858000"/>
              <a:gd name="connsiteX24" fmla="*/ 4391597 w 4724401"/>
              <a:gd name="connsiteY24" fmla="*/ 6556370 h 6858000"/>
              <a:gd name="connsiteX25" fmla="*/ 4668889 w 4724401"/>
              <a:gd name="connsiteY25" fmla="*/ 6246399 h 6858000"/>
              <a:gd name="connsiteX26" fmla="*/ 4724401 w 4724401"/>
              <a:gd name="connsiteY26" fmla="*/ 5924240 h 6858000"/>
              <a:gd name="connsiteX27" fmla="*/ 4724401 w 4724401"/>
              <a:gd name="connsiteY27" fmla="*/ 6044002 h 6858000"/>
              <a:gd name="connsiteX28" fmla="*/ 4695216 w 4724401"/>
              <a:gd name="connsiteY28" fmla="*/ 6071545 h 6858000"/>
              <a:gd name="connsiteX29" fmla="*/ 4317146 w 4724401"/>
              <a:gd name="connsiteY29" fmla="*/ 6587716 h 6858000"/>
              <a:gd name="connsiteX30" fmla="*/ 4171627 w 4724401"/>
              <a:gd name="connsiteY30" fmla="*/ 6858000 h 6858000"/>
              <a:gd name="connsiteX31" fmla="*/ 4081585 w 4724401"/>
              <a:gd name="connsiteY31" fmla="*/ 6858000 h 6858000"/>
              <a:gd name="connsiteX32" fmla="*/ 4238603 w 4724401"/>
              <a:gd name="connsiteY32" fmla="*/ 6559341 h 6858000"/>
              <a:gd name="connsiteX33" fmla="*/ 4620848 w 4724401"/>
              <a:gd name="connsiteY33" fmla="*/ 6021419 h 6858000"/>
              <a:gd name="connsiteX34" fmla="*/ 103333 w 4724401"/>
              <a:gd name="connsiteY34" fmla="*/ 5699602 h 6858000"/>
              <a:gd name="connsiteX35" fmla="*/ 233938 w 4724401"/>
              <a:gd name="connsiteY35" fmla="*/ 5809416 h 6858000"/>
              <a:gd name="connsiteX36" fmla="*/ 883580 w 4724401"/>
              <a:gd name="connsiteY36" fmla="*/ 6180710 h 6858000"/>
              <a:gd name="connsiteX37" fmla="*/ 487337 w 4724401"/>
              <a:gd name="connsiteY37" fmla="*/ 5950182 h 6858000"/>
              <a:gd name="connsiteX38" fmla="*/ 354051 w 4724401"/>
              <a:gd name="connsiteY38" fmla="*/ 5854912 h 6858000"/>
              <a:gd name="connsiteX39" fmla="*/ 195436 w 4724401"/>
              <a:gd name="connsiteY39" fmla="*/ 5755068 h 6858000"/>
              <a:gd name="connsiteX40" fmla="*/ 51253 w 4724401"/>
              <a:gd name="connsiteY40" fmla="*/ 5631825 h 6858000"/>
              <a:gd name="connsiteX41" fmla="*/ 211622 w 4724401"/>
              <a:gd name="connsiteY41" fmla="*/ 5728803 h 6858000"/>
              <a:gd name="connsiteX42" fmla="*/ 371652 w 4724401"/>
              <a:gd name="connsiteY42" fmla="*/ 5829062 h 6858000"/>
              <a:gd name="connsiteX43" fmla="*/ 505903 w 4724401"/>
              <a:gd name="connsiteY43" fmla="*/ 5925221 h 6858000"/>
              <a:gd name="connsiteX44" fmla="*/ 899240 w 4724401"/>
              <a:gd name="connsiteY44" fmla="*/ 6153068 h 6858000"/>
              <a:gd name="connsiteX45" fmla="*/ 988114 w 4724401"/>
              <a:gd name="connsiteY45" fmla="*/ 6174204 h 6858000"/>
              <a:gd name="connsiteX46" fmla="*/ 845971 w 4724401"/>
              <a:gd name="connsiteY46" fmla="*/ 6067177 h 6858000"/>
              <a:gd name="connsiteX47" fmla="*/ 448057 w 4724401"/>
              <a:gd name="connsiteY47" fmla="*/ 5841376 h 6858000"/>
              <a:gd name="connsiteX48" fmla="*/ 51253 w 4724401"/>
              <a:gd name="connsiteY48" fmla="*/ 5631825 h 6858000"/>
              <a:gd name="connsiteX49" fmla="*/ 2606687 w 4724401"/>
              <a:gd name="connsiteY49" fmla="*/ 5630718 h 6858000"/>
              <a:gd name="connsiteX50" fmla="*/ 2645658 w 4724401"/>
              <a:gd name="connsiteY50" fmla="*/ 6640259 h 6858000"/>
              <a:gd name="connsiteX51" fmla="*/ 2606687 w 4724401"/>
              <a:gd name="connsiteY51" fmla="*/ 5630718 h 6858000"/>
              <a:gd name="connsiteX52" fmla="*/ 3642057 w 4724401"/>
              <a:gd name="connsiteY52" fmla="*/ 5573487 h 6858000"/>
              <a:gd name="connsiteX53" fmla="*/ 3632981 w 4724401"/>
              <a:gd name="connsiteY53" fmla="*/ 5579437 h 6858000"/>
              <a:gd name="connsiteX54" fmla="*/ 3382436 w 4724401"/>
              <a:gd name="connsiteY54" fmla="*/ 5952726 h 6858000"/>
              <a:gd name="connsiteX55" fmla="*/ 3191929 w 4724401"/>
              <a:gd name="connsiteY55" fmla="*/ 6662669 h 6858000"/>
              <a:gd name="connsiteX56" fmla="*/ 3369898 w 4724401"/>
              <a:gd name="connsiteY56" fmla="*/ 6081771 h 6858000"/>
              <a:gd name="connsiteX57" fmla="*/ 3642057 w 4724401"/>
              <a:gd name="connsiteY57" fmla="*/ 5573487 h 6858000"/>
              <a:gd name="connsiteX58" fmla="*/ 2650666 w 4724401"/>
              <a:gd name="connsiteY58" fmla="*/ 5530686 h 6858000"/>
              <a:gd name="connsiteX59" fmla="*/ 2650249 w 4724401"/>
              <a:gd name="connsiteY59" fmla="*/ 5532101 h 6858000"/>
              <a:gd name="connsiteX60" fmla="*/ 2663808 w 4724401"/>
              <a:gd name="connsiteY60" fmla="*/ 6535215 h 6858000"/>
              <a:gd name="connsiteX61" fmla="*/ 2665418 w 4724401"/>
              <a:gd name="connsiteY61" fmla="*/ 6132756 h 6858000"/>
              <a:gd name="connsiteX62" fmla="*/ 2650666 w 4724401"/>
              <a:gd name="connsiteY62" fmla="*/ 5530686 h 6858000"/>
              <a:gd name="connsiteX63" fmla="*/ 2680277 w 4724401"/>
              <a:gd name="connsiteY63" fmla="*/ 5479204 h 6858000"/>
              <a:gd name="connsiteX64" fmla="*/ 2678972 w 4724401"/>
              <a:gd name="connsiteY64" fmla="*/ 5481582 h 6858000"/>
              <a:gd name="connsiteX65" fmla="*/ 2696666 w 4724401"/>
              <a:gd name="connsiteY65" fmla="*/ 6133836 h 6858000"/>
              <a:gd name="connsiteX66" fmla="*/ 2695769 w 4724401"/>
              <a:gd name="connsiteY66" fmla="*/ 6390955 h 6858000"/>
              <a:gd name="connsiteX67" fmla="*/ 2739893 w 4724401"/>
              <a:gd name="connsiteY67" fmla="*/ 6108357 h 6858000"/>
              <a:gd name="connsiteX68" fmla="*/ 2680277 w 4724401"/>
              <a:gd name="connsiteY68" fmla="*/ 5479204 h 6858000"/>
              <a:gd name="connsiteX69" fmla="*/ 1132195 w 4724401"/>
              <a:gd name="connsiteY69" fmla="*/ 5467980 h 6858000"/>
              <a:gd name="connsiteX70" fmla="*/ 1679056 w 4724401"/>
              <a:gd name="connsiteY70" fmla="*/ 5516907 h 6858000"/>
              <a:gd name="connsiteX71" fmla="*/ 2128648 w 4724401"/>
              <a:gd name="connsiteY71" fmla="*/ 5474249 h 6858000"/>
              <a:gd name="connsiteX72" fmla="*/ 1825619 w 4724401"/>
              <a:gd name="connsiteY72" fmla="*/ 5478447 h 6858000"/>
              <a:gd name="connsiteX73" fmla="*/ 1737798 w 4724401"/>
              <a:gd name="connsiteY73" fmla="*/ 5483353 h 6858000"/>
              <a:gd name="connsiteX74" fmla="*/ 1132195 w 4724401"/>
              <a:gd name="connsiteY74" fmla="*/ 5467980 h 6858000"/>
              <a:gd name="connsiteX75" fmla="*/ 1456157 w 4724401"/>
              <a:gd name="connsiteY75" fmla="*/ 5371404 h 6858000"/>
              <a:gd name="connsiteX76" fmla="*/ 1244432 w 4724401"/>
              <a:gd name="connsiteY76" fmla="*/ 5385601 h 6858000"/>
              <a:gd name="connsiteX77" fmla="*/ 973990 w 4724401"/>
              <a:gd name="connsiteY77" fmla="*/ 5424940 h 6858000"/>
              <a:gd name="connsiteX78" fmla="*/ 1103809 w 4724401"/>
              <a:gd name="connsiteY78" fmla="*/ 5433720 h 6858000"/>
              <a:gd name="connsiteX79" fmla="*/ 1123454 w 4724401"/>
              <a:gd name="connsiteY79" fmla="*/ 5435727 h 6858000"/>
              <a:gd name="connsiteX80" fmla="*/ 1737017 w 4724401"/>
              <a:gd name="connsiteY80" fmla="*/ 5452183 h 6858000"/>
              <a:gd name="connsiteX81" fmla="*/ 1824397 w 4724401"/>
              <a:gd name="connsiteY81" fmla="*/ 5447757 h 6858000"/>
              <a:gd name="connsiteX82" fmla="*/ 2070059 w 4724401"/>
              <a:gd name="connsiteY82" fmla="*/ 5441660 h 6858000"/>
              <a:gd name="connsiteX83" fmla="*/ 1456157 w 4724401"/>
              <a:gd name="connsiteY83" fmla="*/ 5371404 h 6858000"/>
              <a:gd name="connsiteX84" fmla="*/ 4724401 w 4724401"/>
              <a:gd name="connsiteY84" fmla="*/ 5202141 h 6858000"/>
              <a:gd name="connsiteX85" fmla="*/ 4724401 w 4724401"/>
              <a:gd name="connsiteY85" fmla="*/ 5319690 h 6858000"/>
              <a:gd name="connsiteX86" fmla="*/ 4690088 w 4724401"/>
              <a:gd name="connsiteY86" fmla="*/ 5349711 h 6858000"/>
              <a:gd name="connsiteX87" fmla="*/ 4463413 w 4724401"/>
              <a:gd name="connsiteY87" fmla="*/ 5615162 h 6858000"/>
              <a:gd name="connsiteX88" fmla="*/ 4358134 w 4724401"/>
              <a:gd name="connsiteY88" fmla="*/ 5742791 h 6858000"/>
              <a:gd name="connsiteX89" fmla="*/ 4376219 w 4724401"/>
              <a:gd name="connsiteY89" fmla="*/ 5729027 h 6858000"/>
              <a:gd name="connsiteX90" fmla="*/ 4582340 w 4724401"/>
              <a:gd name="connsiteY90" fmla="*/ 5561037 h 6858000"/>
              <a:gd name="connsiteX91" fmla="*/ 4694684 w 4724401"/>
              <a:gd name="connsiteY91" fmla="*/ 5447098 h 6858000"/>
              <a:gd name="connsiteX92" fmla="*/ 4724401 w 4724401"/>
              <a:gd name="connsiteY92" fmla="*/ 5415874 h 6858000"/>
              <a:gd name="connsiteX93" fmla="*/ 4724401 w 4724401"/>
              <a:gd name="connsiteY93" fmla="*/ 5461678 h 6858000"/>
              <a:gd name="connsiteX94" fmla="*/ 4718341 w 4724401"/>
              <a:gd name="connsiteY94" fmla="*/ 5468043 h 6858000"/>
              <a:gd name="connsiteX95" fmla="*/ 4604655 w 4724401"/>
              <a:gd name="connsiteY95" fmla="*/ 5583434 h 6858000"/>
              <a:gd name="connsiteX96" fmla="*/ 4565074 w 4724401"/>
              <a:gd name="connsiteY96" fmla="*/ 5618550 h 6858000"/>
              <a:gd name="connsiteX97" fmla="*/ 4682209 w 4724401"/>
              <a:gd name="connsiteY97" fmla="*/ 5532923 h 6858000"/>
              <a:gd name="connsiteX98" fmla="*/ 4724401 w 4724401"/>
              <a:gd name="connsiteY98" fmla="*/ 5499248 h 6858000"/>
              <a:gd name="connsiteX99" fmla="*/ 4724401 w 4724401"/>
              <a:gd name="connsiteY99" fmla="*/ 5608295 h 6858000"/>
              <a:gd name="connsiteX100" fmla="*/ 4713577 w 4724401"/>
              <a:gd name="connsiteY100" fmla="*/ 5616803 h 6858000"/>
              <a:gd name="connsiteX101" fmla="*/ 3989559 w 4724401"/>
              <a:gd name="connsiteY101" fmla="*/ 6145945 h 6858000"/>
              <a:gd name="connsiteX102" fmla="*/ 3939824 w 4724401"/>
              <a:gd name="connsiteY102" fmla="*/ 6066900 h 6858000"/>
              <a:gd name="connsiteX103" fmla="*/ 4584537 w 4724401"/>
              <a:gd name="connsiteY103" fmla="*/ 5324826 h 6858000"/>
              <a:gd name="connsiteX104" fmla="*/ 4682005 w 4724401"/>
              <a:gd name="connsiteY104" fmla="*/ 5231398 h 6858000"/>
              <a:gd name="connsiteX105" fmla="*/ 1903353 w 4724401"/>
              <a:gd name="connsiteY105" fmla="*/ 5044827 h 6858000"/>
              <a:gd name="connsiteX106" fmla="*/ 1936931 w 4724401"/>
              <a:gd name="connsiteY106" fmla="*/ 5093954 h 6858000"/>
              <a:gd name="connsiteX107" fmla="*/ 2195868 w 4724401"/>
              <a:gd name="connsiteY107" fmla="*/ 5396574 h 6858000"/>
              <a:gd name="connsiteX108" fmla="*/ 2088852 w 4724401"/>
              <a:gd name="connsiteY108" fmla="*/ 5166123 h 6858000"/>
              <a:gd name="connsiteX109" fmla="*/ 1958241 w 4724401"/>
              <a:gd name="connsiteY109" fmla="*/ 5067955 h 6858000"/>
              <a:gd name="connsiteX110" fmla="*/ 1903353 w 4724401"/>
              <a:gd name="connsiteY110" fmla="*/ 5044827 h 6858000"/>
              <a:gd name="connsiteX111" fmla="*/ 1979378 w 4724401"/>
              <a:gd name="connsiteY111" fmla="*/ 4769504 h 6858000"/>
              <a:gd name="connsiteX112" fmla="*/ 2882120 w 4724401"/>
              <a:gd name="connsiteY112" fmla="*/ 5064547 h 6858000"/>
              <a:gd name="connsiteX113" fmla="*/ 2793103 w 4724401"/>
              <a:gd name="connsiteY113" fmla="*/ 5039699 h 6858000"/>
              <a:gd name="connsiteX114" fmla="*/ 2770041 w 4724401"/>
              <a:gd name="connsiteY114" fmla="*/ 5033634 h 6858000"/>
              <a:gd name="connsiteX115" fmla="*/ 1979378 w 4724401"/>
              <a:gd name="connsiteY115" fmla="*/ 4769504 h 6858000"/>
              <a:gd name="connsiteX116" fmla="*/ 1927410 w 4724401"/>
              <a:gd name="connsiteY116" fmla="*/ 4716164 h 6858000"/>
              <a:gd name="connsiteX117" fmla="*/ 1959587 w 4724401"/>
              <a:gd name="connsiteY117" fmla="*/ 4728849 h 6858000"/>
              <a:gd name="connsiteX118" fmla="*/ 2777707 w 4724401"/>
              <a:gd name="connsiteY118" fmla="*/ 5003991 h 6858000"/>
              <a:gd name="connsiteX119" fmla="*/ 2800768 w 4724401"/>
              <a:gd name="connsiteY119" fmla="*/ 5010056 h 6858000"/>
              <a:gd name="connsiteX120" fmla="*/ 2879408 w 4724401"/>
              <a:gd name="connsiteY120" fmla="*/ 5031590 h 6858000"/>
              <a:gd name="connsiteX121" fmla="*/ 2862295 w 4724401"/>
              <a:gd name="connsiteY121" fmla="*/ 5022958 h 6858000"/>
              <a:gd name="connsiteX122" fmla="*/ 2813343 w 4724401"/>
              <a:gd name="connsiteY122" fmla="*/ 4998369 h 6858000"/>
              <a:gd name="connsiteX123" fmla="*/ 2646245 w 4724401"/>
              <a:gd name="connsiteY123" fmla="*/ 4930999 h 6858000"/>
              <a:gd name="connsiteX124" fmla="*/ 1999243 w 4724401"/>
              <a:gd name="connsiteY124" fmla="*/ 4730524 h 6858000"/>
              <a:gd name="connsiteX125" fmla="*/ 1979527 w 4724401"/>
              <a:gd name="connsiteY125" fmla="*/ 4726651 h 6858000"/>
              <a:gd name="connsiteX126" fmla="*/ 1997014 w 4724401"/>
              <a:gd name="connsiteY126" fmla="*/ 4698007 h 6858000"/>
              <a:gd name="connsiteX127" fmla="*/ 2005458 w 4724401"/>
              <a:gd name="connsiteY127" fmla="*/ 4699540 h 6858000"/>
              <a:gd name="connsiteX128" fmla="*/ 2657186 w 4724401"/>
              <a:gd name="connsiteY128" fmla="*/ 4901687 h 6858000"/>
              <a:gd name="connsiteX129" fmla="*/ 2826662 w 4724401"/>
              <a:gd name="connsiteY129" fmla="*/ 4970362 h 6858000"/>
              <a:gd name="connsiteX130" fmla="*/ 2876100 w 4724401"/>
              <a:gd name="connsiteY130" fmla="*/ 4995397 h 6858000"/>
              <a:gd name="connsiteX131" fmla="*/ 3042600 w 4724401"/>
              <a:gd name="connsiteY131" fmla="*/ 5059532 h 6858000"/>
              <a:gd name="connsiteX132" fmla="*/ 1997014 w 4724401"/>
              <a:gd name="connsiteY132" fmla="*/ 4698007 h 6858000"/>
              <a:gd name="connsiteX133" fmla="*/ 2305292 w 4724401"/>
              <a:gd name="connsiteY133" fmla="*/ 4219492 h 6858000"/>
              <a:gd name="connsiteX134" fmla="*/ 3360922 w 4724401"/>
              <a:gd name="connsiteY134" fmla="*/ 4529373 h 6858000"/>
              <a:gd name="connsiteX135" fmla="*/ 3492420 w 4724401"/>
              <a:gd name="connsiteY135" fmla="*/ 4510145 h 6858000"/>
              <a:gd name="connsiteX136" fmla="*/ 3364086 w 4724401"/>
              <a:gd name="connsiteY136" fmla="*/ 4480340 h 6858000"/>
              <a:gd name="connsiteX137" fmla="*/ 3225818 w 4724401"/>
              <a:gd name="connsiteY137" fmla="*/ 4411822 h 6858000"/>
              <a:gd name="connsiteX138" fmla="*/ 3129696 w 4724401"/>
              <a:gd name="connsiteY138" fmla="*/ 4360704 h 6858000"/>
              <a:gd name="connsiteX139" fmla="*/ 2814545 w 4724401"/>
              <a:gd name="connsiteY139" fmla="*/ 4282955 h 6858000"/>
              <a:gd name="connsiteX140" fmla="*/ 2305292 w 4724401"/>
              <a:gd name="connsiteY140" fmla="*/ 4219492 h 6858000"/>
              <a:gd name="connsiteX141" fmla="*/ 2626982 w 4724401"/>
              <a:gd name="connsiteY141" fmla="*/ 4206450 h 6858000"/>
              <a:gd name="connsiteX142" fmla="*/ 2490617 w 4724401"/>
              <a:gd name="connsiteY142" fmla="*/ 4206951 h 6858000"/>
              <a:gd name="connsiteX143" fmla="*/ 2819869 w 4724401"/>
              <a:gd name="connsiteY143" fmla="*/ 4252936 h 6858000"/>
              <a:gd name="connsiteX144" fmla="*/ 3143018 w 4724401"/>
              <a:gd name="connsiteY144" fmla="*/ 4332698 h 6858000"/>
              <a:gd name="connsiteX145" fmla="*/ 3241520 w 4724401"/>
              <a:gd name="connsiteY145" fmla="*/ 4385112 h 6858000"/>
              <a:gd name="connsiteX146" fmla="*/ 3374575 w 4724401"/>
              <a:gd name="connsiteY146" fmla="*/ 4451517 h 6858000"/>
              <a:gd name="connsiteX147" fmla="*/ 3505221 w 4724401"/>
              <a:gd name="connsiteY147" fmla="*/ 4480757 h 6858000"/>
              <a:gd name="connsiteX148" fmla="*/ 2626982 w 4724401"/>
              <a:gd name="connsiteY148" fmla="*/ 4206450 h 6858000"/>
              <a:gd name="connsiteX149" fmla="*/ 1310106 w 4724401"/>
              <a:gd name="connsiteY149" fmla="*/ 3943217 h 6858000"/>
              <a:gd name="connsiteX150" fmla="*/ 854994 w 4724401"/>
              <a:gd name="connsiteY150" fmla="*/ 4399136 h 6858000"/>
              <a:gd name="connsiteX151" fmla="*/ 742462 w 4724401"/>
              <a:gd name="connsiteY151" fmla="*/ 4594648 h 6858000"/>
              <a:gd name="connsiteX152" fmla="*/ 820602 w 4724401"/>
              <a:gd name="connsiteY152" fmla="*/ 4485915 h 6858000"/>
              <a:gd name="connsiteX153" fmla="*/ 878295 w 4724401"/>
              <a:gd name="connsiteY153" fmla="*/ 4403594 h 6858000"/>
              <a:gd name="connsiteX154" fmla="*/ 1240607 w 4724401"/>
              <a:gd name="connsiteY154" fmla="*/ 4010401 h 6858000"/>
              <a:gd name="connsiteX155" fmla="*/ 1423113 w 4724401"/>
              <a:gd name="connsiteY155" fmla="*/ 3874565 h 6858000"/>
              <a:gd name="connsiteX156" fmla="*/ 1260565 w 4724401"/>
              <a:gd name="connsiteY156" fmla="*/ 4031982 h 6858000"/>
              <a:gd name="connsiteX157" fmla="*/ 901900 w 4724401"/>
              <a:gd name="connsiteY157" fmla="*/ 4421236 h 6858000"/>
              <a:gd name="connsiteX158" fmla="*/ 845044 w 4724401"/>
              <a:gd name="connsiteY158" fmla="*/ 4502436 h 6858000"/>
              <a:gd name="connsiteX159" fmla="*/ 685926 w 4724401"/>
              <a:gd name="connsiteY159" fmla="*/ 4703069 h 6858000"/>
              <a:gd name="connsiteX160" fmla="*/ 684248 w 4724401"/>
              <a:gd name="connsiteY160" fmla="*/ 4706721 h 6858000"/>
              <a:gd name="connsiteX161" fmla="*/ 1423113 w 4724401"/>
              <a:gd name="connsiteY161" fmla="*/ 3874565 h 6858000"/>
              <a:gd name="connsiteX162" fmla="*/ 3316479 w 4724401"/>
              <a:gd name="connsiteY162" fmla="*/ 3872136 h 6858000"/>
              <a:gd name="connsiteX163" fmla="*/ 3546806 w 4724401"/>
              <a:gd name="connsiteY163" fmla="*/ 4356139 h 6858000"/>
              <a:gd name="connsiteX164" fmla="*/ 3364433 w 4724401"/>
              <a:gd name="connsiteY164" fmla="*/ 3953121 h 6858000"/>
              <a:gd name="connsiteX165" fmla="*/ 3291335 w 4724401"/>
              <a:gd name="connsiteY165" fmla="*/ 3767420 h 6858000"/>
              <a:gd name="connsiteX166" fmla="*/ 3390805 w 4724401"/>
              <a:gd name="connsiteY166" fmla="*/ 3937163 h 6858000"/>
              <a:gd name="connsiteX167" fmla="*/ 3579062 w 4724401"/>
              <a:gd name="connsiteY167" fmla="*/ 4359040 h 6858000"/>
              <a:gd name="connsiteX168" fmla="*/ 3467355 w 4724401"/>
              <a:gd name="connsiteY168" fmla="*/ 3988130 h 6858000"/>
              <a:gd name="connsiteX169" fmla="*/ 3310753 w 4724401"/>
              <a:gd name="connsiteY169" fmla="*/ 3787140 h 6858000"/>
              <a:gd name="connsiteX170" fmla="*/ 3291335 w 4724401"/>
              <a:gd name="connsiteY170" fmla="*/ 3767420 h 6858000"/>
              <a:gd name="connsiteX171" fmla="*/ 1635889 w 4724401"/>
              <a:gd name="connsiteY171" fmla="*/ 3709494 h 6858000"/>
              <a:gd name="connsiteX172" fmla="*/ 1634800 w 4724401"/>
              <a:gd name="connsiteY172" fmla="*/ 3731111 h 6858000"/>
              <a:gd name="connsiteX173" fmla="*/ 1635889 w 4724401"/>
              <a:gd name="connsiteY173" fmla="*/ 3709494 h 6858000"/>
              <a:gd name="connsiteX174" fmla="*/ 1510397 w 4724401"/>
              <a:gd name="connsiteY174" fmla="*/ 3684705 h 6858000"/>
              <a:gd name="connsiteX175" fmla="*/ 1146550 w 4724401"/>
              <a:gd name="connsiteY175" fmla="*/ 3802012 h 6858000"/>
              <a:gd name="connsiteX176" fmla="*/ 698834 w 4724401"/>
              <a:gd name="connsiteY176" fmla="*/ 3952272 h 6858000"/>
              <a:gd name="connsiteX177" fmla="*/ 34256 w 4724401"/>
              <a:gd name="connsiteY177" fmla="*/ 4347603 h 6858000"/>
              <a:gd name="connsiteX178" fmla="*/ 527241 w 4724401"/>
              <a:gd name="connsiteY178" fmla="*/ 4065078 h 6858000"/>
              <a:gd name="connsiteX179" fmla="*/ 1510397 w 4724401"/>
              <a:gd name="connsiteY179" fmla="*/ 3684705 h 6858000"/>
              <a:gd name="connsiteX180" fmla="*/ 1313114 w 4724401"/>
              <a:gd name="connsiteY180" fmla="*/ 3655216 h 6858000"/>
              <a:gd name="connsiteX181" fmla="*/ 1109304 w 4724401"/>
              <a:gd name="connsiteY181" fmla="*/ 3669030 h 6858000"/>
              <a:gd name="connsiteX182" fmla="*/ 8129 w 4724401"/>
              <a:gd name="connsiteY182" fmla="*/ 4330519 h 6858000"/>
              <a:gd name="connsiteX183" fmla="*/ 687572 w 4724401"/>
              <a:gd name="connsiteY183" fmla="*/ 3925629 h 6858000"/>
              <a:gd name="connsiteX184" fmla="*/ 1138365 w 4724401"/>
              <a:gd name="connsiteY184" fmla="*/ 3774515 h 6858000"/>
              <a:gd name="connsiteX185" fmla="*/ 1505579 w 4724401"/>
              <a:gd name="connsiteY185" fmla="*/ 3655526 h 6858000"/>
              <a:gd name="connsiteX186" fmla="*/ 1313114 w 4724401"/>
              <a:gd name="connsiteY186" fmla="*/ 3655216 h 6858000"/>
              <a:gd name="connsiteX187" fmla="*/ 3655073 w 4724401"/>
              <a:gd name="connsiteY187" fmla="*/ 3650884 h 6858000"/>
              <a:gd name="connsiteX188" fmla="*/ 3989938 w 4724401"/>
              <a:gd name="connsiteY188" fmla="*/ 3991685 h 6858000"/>
              <a:gd name="connsiteX189" fmla="*/ 4393907 w 4724401"/>
              <a:gd name="connsiteY189" fmla="*/ 4261258 h 6858000"/>
              <a:gd name="connsiteX190" fmla="*/ 4648051 w 4724401"/>
              <a:gd name="connsiteY190" fmla="*/ 4374051 h 6858000"/>
              <a:gd name="connsiteX191" fmla="*/ 4383389 w 4724401"/>
              <a:gd name="connsiteY191" fmla="*/ 4184369 h 6858000"/>
              <a:gd name="connsiteX192" fmla="*/ 4165508 w 4724401"/>
              <a:gd name="connsiteY192" fmla="*/ 4035196 h 6858000"/>
              <a:gd name="connsiteX193" fmla="*/ 4068162 w 4724401"/>
              <a:gd name="connsiteY193" fmla="*/ 3953394 h 6858000"/>
              <a:gd name="connsiteX194" fmla="*/ 3981416 w 4724401"/>
              <a:gd name="connsiteY194" fmla="*/ 3880482 h 6858000"/>
              <a:gd name="connsiteX195" fmla="*/ 3800147 w 4724401"/>
              <a:gd name="connsiteY195" fmla="*/ 3749872 h 6858000"/>
              <a:gd name="connsiteX196" fmla="*/ 3670252 w 4724401"/>
              <a:gd name="connsiteY196" fmla="*/ 3622798 h 6858000"/>
              <a:gd name="connsiteX197" fmla="*/ 3817258 w 4724401"/>
              <a:gd name="connsiteY197" fmla="*/ 3723577 h 6858000"/>
              <a:gd name="connsiteX198" fmla="*/ 4000461 w 4724401"/>
              <a:gd name="connsiteY198" fmla="*/ 3855966 h 6858000"/>
              <a:gd name="connsiteX199" fmla="*/ 4088180 w 4724401"/>
              <a:gd name="connsiteY199" fmla="*/ 3929774 h 6858000"/>
              <a:gd name="connsiteX200" fmla="*/ 4184555 w 4724401"/>
              <a:gd name="connsiteY200" fmla="*/ 4010683 h 6858000"/>
              <a:gd name="connsiteX201" fmla="*/ 4399563 w 4724401"/>
              <a:gd name="connsiteY201" fmla="*/ 4158106 h 6858000"/>
              <a:gd name="connsiteX202" fmla="*/ 4684469 w 4724401"/>
              <a:gd name="connsiteY202" fmla="*/ 4364680 h 6858000"/>
              <a:gd name="connsiteX203" fmla="*/ 4690271 w 4724401"/>
              <a:gd name="connsiteY203" fmla="*/ 4370034 h 6858000"/>
              <a:gd name="connsiteX204" fmla="*/ 4136093 w 4724401"/>
              <a:gd name="connsiteY204" fmla="*/ 3858466 h 6858000"/>
              <a:gd name="connsiteX205" fmla="*/ 3670252 w 4724401"/>
              <a:gd name="connsiteY205" fmla="*/ 3622798 h 6858000"/>
              <a:gd name="connsiteX206" fmla="*/ 3174829 w 4724401"/>
              <a:gd name="connsiteY206" fmla="*/ 3620110 h 6858000"/>
              <a:gd name="connsiteX207" fmla="*/ 3189263 w 4724401"/>
              <a:gd name="connsiteY207" fmla="*/ 3625726 h 6858000"/>
              <a:gd name="connsiteX208" fmla="*/ 3560912 w 4724401"/>
              <a:gd name="connsiteY208" fmla="*/ 4079863 h 6858000"/>
              <a:gd name="connsiteX209" fmla="*/ 3626636 w 4724401"/>
              <a:gd name="connsiteY209" fmla="*/ 4512230 h 6858000"/>
              <a:gd name="connsiteX210" fmla="*/ 3653088 w 4724401"/>
              <a:gd name="connsiteY210" fmla="*/ 4521417 h 6858000"/>
              <a:gd name="connsiteX211" fmla="*/ 3988128 w 4724401"/>
              <a:gd name="connsiteY211" fmla="*/ 4817267 h 6858000"/>
              <a:gd name="connsiteX212" fmla="*/ 4618309 w 4724401"/>
              <a:gd name="connsiteY212" fmla="*/ 4699202 h 6858000"/>
              <a:gd name="connsiteX213" fmla="*/ 4724401 w 4724401"/>
              <a:gd name="connsiteY213" fmla="*/ 4687606 h 6858000"/>
              <a:gd name="connsiteX214" fmla="*/ 4724401 w 4724401"/>
              <a:gd name="connsiteY214" fmla="*/ 4773345 h 6858000"/>
              <a:gd name="connsiteX215" fmla="*/ 4671155 w 4724401"/>
              <a:gd name="connsiteY215" fmla="*/ 4778608 h 6858000"/>
              <a:gd name="connsiteX216" fmla="*/ 4086300 w 4724401"/>
              <a:gd name="connsiteY216" fmla="*/ 4884599 h 6858000"/>
              <a:gd name="connsiteX217" fmla="*/ 4085485 w 4724401"/>
              <a:gd name="connsiteY217" fmla="*/ 4899070 h 6858000"/>
              <a:gd name="connsiteX218" fmla="*/ 3871915 w 4724401"/>
              <a:gd name="connsiteY218" fmla="*/ 5253645 h 6858000"/>
              <a:gd name="connsiteX219" fmla="*/ 3799374 w 4724401"/>
              <a:gd name="connsiteY219" fmla="*/ 5466127 h 6858000"/>
              <a:gd name="connsiteX220" fmla="*/ 3498850 w 4724401"/>
              <a:gd name="connsiteY220" fmla="*/ 6661888 h 6858000"/>
              <a:gd name="connsiteX221" fmla="*/ 3399216 w 4724401"/>
              <a:gd name="connsiteY221" fmla="*/ 6858000 h 6858000"/>
              <a:gd name="connsiteX222" fmla="*/ 3303688 w 4724401"/>
              <a:gd name="connsiteY222" fmla="*/ 6858000 h 6858000"/>
              <a:gd name="connsiteX223" fmla="*/ 3391774 w 4724401"/>
              <a:gd name="connsiteY223" fmla="*/ 6697181 h 6858000"/>
              <a:gd name="connsiteX224" fmla="*/ 3735540 w 4724401"/>
              <a:gd name="connsiteY224" fmla="*/ 5546923 h 6858000"/>
              <a:gd name="connsiteX225" fmla="*/ 3729438 w 4724401"/>
              <a:gd name="connsiteY225" fmla="*/ 5569058 h 6858000"/>
              <a:gd name="connsiteX226" fmla="*/ 3707782 w 4724401"/>
              <a:gd name="connsiteY226" fmla="*/ 5644908 h 6858000"/>
              <a:gd name="connsiteX227" fmla="*/ 3583827 w 4724401"/>
              <a:gd name="connsiteY227" fmla="*/ 6039215 h 6858000"/>
              <a:gd name="connsiteX228" fmla="*/ 3547861 w 4724401"/>
              <a:gd name="connsiteY228" fmla="*/ 6129609 h 6858000"/>
              <a:gd name="connsiteX229" fmla="*/ 3490905 w 4724401"/>
              <a:gd name="connsiteY229" fmla="*/ 6277660 h 6858000"/>
              <a:gd name="connsiteX230" fmla="*/ 3455859 w 4724401"/>
              <a:gd name="connsiteY230" fmla="*/ 6391301 h 6858000"/>
              <a:gd name="connsiteX231" fmla="*/ 3429112 w 4724401"/>
              <a:gd name="connsiteY231" fmla="*/ 6479469 h 6858000"/>
              <a:gd name="connsiteX232" fmla="*/ 3304862 w 4724401"/>
              <a:gd name="connsiteY232" fmla="*/ 6796476 h 6858000"/>
              <a:gd name="connsiteX233" fmla="*/ 3276071 w 4724401"/>
              <a:gd name="connsiteY233" fmla="*/ 6858000 h 6858000"/>
              <a:gd name="connsiteX234" fmla="*/ 3240805 w 4724401"/>
              <a:gd name="connsiteY234" fmla="*/ 6858000 h 6858000"/>
              <a:gd name="connsiteX235" fmla="*/ 3275917 w 4724401"/>
              <a:gd name="connsiteY235" fmla="*/ 6783192 h 6858000"/>
              <a:gd name="connsiteX236" fmla="*/ 3399358 w 4724401"/>
              <a:gd name="connsiteY236" fmla="*/ 6469011 h 6858000"/>
              <a:gd name="connsiteX237" fmla="*/ 3425650 w 4724401"/>
              <a:gd name="connsiteY237" fmla="*/ 6381333 h 6858000"/>
              <a:gd name="connsiteX238" fmla="*/ 3460661 w 4724401"/>
              <a:gd name="connsiteY238" fmla="*/ 6266763 h 6858000"/>
              <a:gd name="connsiteX239" fmla="*/ 3518021 w 4724401"/>
              <a:gd name="connsiteY239" fmla="*/ 6117298 h 6858000"/>
              <a:gd name="connsiteX240" fmla="*/ 3554035 w 4724401"/>
              <a:gd name="connsiteY240" fmla="*/ 6027832 h 6858000"/>
              <a:gd name="connsiteX241" fmla="*/ 3677174 w 4724401"/>
              <a:gd name="connsiteY241" fmla="*/ 5636351 h 6858000"/>
              <a:gd name="connsiteX242" fmla="*/ 3698819 w 4724401"/>
              <a:gd name="connsiteY242" fmla="*/ 5560503 h 6858000"/>
              <a:gd name="connsiteX243" fmla="*/ 3702094 w 4724401"/>
              <a:gd name="connsiteY243" fmla="*/ 5549194 h 6858000"/>
              <a:gd name="connsiteX244" fmla="*/ 3398355 w 4724401"/>
              <a:gd name="connsiteY244" fmla="*/ 6094603 h 6858000"/>
              <a:gd name="connsiteX245" fmla="*/ 3193941 w 4724401"/>
              <a:gd name="connsiteY245" fmla="*/ 6798775 h 6858000"/>
              <a:gd name="connsiteX246" fmla="*/ 3184140 w 4724401"/>
              <a:gd name="connsiteY246" fmla="*/ 6858000 h 6858000"/>
              <a:gd name="connsiteX247" fmla="*/ 3099978 w 4724401"/>
              <a:gd name="connsiteY247" fmla="*/ 6858000 h 6858000"/>
              <a:gd name="connsiteX248" fmla="*/ 3101556 w 4724401"/>
              <a:gd name="connsiteY248" fmla="*/ 6843337 h 6858000"/>
              <a:gd name="connsiteX249" fmla="*/ 3370162 w 4724401"/>
              <a:gd name="connsiteY249" fmla="*/ 5785550 h 6858000"/>
              <a:gd name="connsiteX250" fmla="*/ 3746477 w 4724401"/>
              <a:gd name="connsiteY250" fmla="*/ 5377889 h 6858000"/>
              <a:gd name="connsiteX251" fmla="*/ 3863399 w 4724401"/>
              <a:gd name="connsiteY251" fmla="*/ 5087257 h 6858000"/>
              <a:gd name="connsiteX252" fmla="*/ 3968712 w 4724401"/>
              <a:gd name="connsiteY252" fmla="*/ 4913989 h 6858000"/>
              <a:gd name="connsiteX253" fmla="*/ 2792390 w 4724401"/>
              <a:gd name="connsiteY253" fmla="*/ 5382974 h 6858000"/>
              <a:gd name="connsiteX254" fmla="*/ 2714982 w 4724401"/>
              <a:gd name="connsiteY254" fmla="*/ 5427051 h 6858000"/>
              <a:gd name="connsiteX255" fmla="*/ 2813361 w 4724401"/>
              <a:gd name="connsiteY255" fmla="*/ 6023912 h 6858000"/>
              <a:gd name="connsiteX256" fmla="*/ 2688430 w 4724401"/>
              <a:gd name="connsiteY256" fmla="*/ 6801564 h 6858000"/>
              <a:gd name="connsiteX257" fmla="*/ 2629626 w 4724401"/>
              <a:gd name="connsiteY257" fmla="*/ 6763394 h 6858000"/>
              <a:gd name="connsiteX258" fmla="*/ 2565328 w 4724401"/>
              <a:gd name="connsiteY258" fmla="*/ 5516399 h 6858000"/>
              <a:gd name="connsiteX259" fmla="*/ 1922999 w 4724401"/>
              <a:gd name="connsiteY259" fmla="*/ 5980343 h 6858000"/>
              <a:gd name="connsiteX260" fmla="*/ 1950261 w 4724401"/>
              <a:gd name="connsiteY260" fmla="*/ 6405858 h 6858000"/>
              <a:gd name="connsiteX261" fmla="*/ 2365554 w 4724401"/>
              <a:gd name="connsiteY261" fmla="*/ 6759107 h 6858000"/>
              <a:gd name="connsiteX262" fmla="*/ 2424142 w 4724401"/>
              <a:gd name="connsiteY262" fmla="*/ 6858000 h 6858000"/>
              <a:gd name="connsiteX263" fmla="*/ 2395994 w 4724401"/>
              <a:gd name="connsiteY263" fmla="*/ 6858000 h 6858000"/>
              <a:gd name="connsiteX264" fmla="*/ 2392863 w 4724401"/>
              <a:gd name="connsiteY264" fmla="*/ 6852964 h 6858000"/>
              <a:gd name="connsiteX265" fmla="*/ 2017589 w 4724401"/>
              <a:gd name="connsiteY265" fmla="*/ 6493982 h 6858000"/>
              <a:gd name="connsiteX266" fmla="*/ 2147336 w 4724401"/>
              <a:gd name="connsiteY266" fmla="*/ 6594052 h 6858000"/>
              <a:gd name="connsiteX267" fmla="*/ 2207047 w 4724401"/>
              <a:gd name="connsiteY267" fmla="*/ 6654540 h 6858000"/>
              <a:gd name="connsiteX268" fmla="*/ 2299106 w 4724401"/>
              <a:gd name="connsiteY268" fmla="*/ 6778931 h 6858000"/>
              <a:gd name="connsiteX269" fmla="*/ 2314430 w 4724401"/>
              <a:gd name="connsiteY269" fmla="*/ 6801144 h 6858000"/>
              <a:gd name="connsiteX270" fmla="*/ 2352406 w 4724401"/>
              <a:gd name="connsiteY270" fmla="*/ 6858000 h 6858000"/>
              <a:gd name="connsiteX271" fmla="*/ 2314492 w 4724401"/>
              <a:gd name="connsiteY271" fmla="*/ 6858000 h 6858000"/>
              <a:gd name="connsiteX272" fmla="*/ 2288095 w 4724401"/>
              <a:gd name="connsiteY272" fmla="*/ 6818030 h 6858000"/>
              <a:gd name="connsiteX273" fmla="*/ 2272768 w 4724401"/>
              <a:gd name="connsiteY273" fmla="*/ 6795822 h 6858000"/>
              <a:gd name="connsiteX274" fmla="*/ 2182715 w 4724401"/>
              <a:gd name="connsiteY274" fmla="*/ 6675071 h 6858000"/>
              <a:gd name="connsiteX275" fmla="*/ 2032061 w 4724401"/>
              <a:gd name="connsiteY275" fmla="*/ 6541380 h 6858000"/>
              <a:gd name="connsiteX276" fmla="*/ 2257220 w 4724401"/>
              <a:gd name="connsiteY276" fmla="*/ 6826257 h 6858000"/>
              <a:gd name="connsiteX277" fmla="*/ 2281324 w 4724401"/>
              <a:gd name="connsiteY277" fmla="*/ 6858000 h 6858000"/>
              <a:gd name="connsiteX278" fmla="*/ 2242860 w 4724401"/>
              <a:gd name="connsiteY278" fmla="*/ 6858000 h 6858000"/>
              <a:gd name="connsiteX279" fmla="*/ 2232818 w 4724401"/>
              <a:gd name="connsiteY279" fmla="*/ 6844926 h 6858000"/>
              <a:gd name="connsiteX280" fmla="*/ 1990172 w 4724401"/>
              <a:gd name="connsiteY280" fmla="*/ 6542121 h 6858000"/>
              <a:gd name="connsiteX281" fmla="*/ 2124090 w 4724401"/>
              <a:gd name="connsiteY281" fmla="*/ 6761017 h 6858000"/>
              <a:gd name="connsiteX282" fmla="*/ 2200380 w 4724401"/>
              <a:gd name="connsiteY282" fmla="*/ 6858000 h 6858000"/>
              <a:gd name="connsiteX283" fmla="*/ 2147507 w 4724401"/>
              <a:gd name="connsiteY283" fmla="*/ 6858000 h 6858000"/>
              <a:gd name="connsiteX284" fmla="*/ 2070668 w 4724401"/>
              <a:gd name="connsiteY284" fmla="*/ 6761520 h 6858000"/>
              <a:gd name="connsiteX285" fmla="*/ 1975142 w 4724401"/>
              <a:gd name="connsiteY285" fmla="*/ 6585570 h 6858000"/>
              <a:gd name="connsiteX286" fmla="*/ 2050035 w 4724401"/>
              <a:gd name="connsiteY286" fmla="*/ 6813345 h 6858000"/>
              <a:gd name="connsiteX287" fmla="*/ 2063025 w 4724401"/>
              <a:gd name="connsiteY287" fmla="*/ 6858000 h 6858000"/>
              <a:gd name="connsiteX288" fmla="*/ 2021675 w 4724401"/>
              <a:gd name="connsiteY288" fmla="*/ 6858000 h 6858000"/>
              <a:gd name="connsiteX289" fmla="*/ 2019308 w 4724401"/>
              <a:gd name="connsiteY289" fmla="*/ 6847118 h 6858000"/>
              <a:gd name="connsiteX290" fmla="*/ 1938835 w 4724401"/>
              <a:gd name="connsiteY290" fmla="*/ 6551160 h 6858000"/>
              <a:gd name="connsiteX291" fmla="*/ 1953230 w 4724401"/>
              <a:gd name="connsiteY291" fmla="*/ 6759699 h 6858000"/>
              <a:gd name="connsiteX292" fmla="*/ 1956763 w 4724401"/>
              <a:gd name="connsiteY292" fmla="*/ 6778191 h 6858000"/>
              <a:gd name="connsiteX293" fmla="*/ 1967925 w 4724401"/>
              <a:gd name="connsiteY293" fmla="*/ 6858000 h 6858000"/>
              <a:gd name="connsiteX294" fmla="*/ 1936622 w 4724401"/>
              <a:gd name="connsiteY294" fmla="*/ 6858000 h 6858000"/>
              <a:gd name="connsiteX295" fmla="*/ 1926261 w 4724401"/>
              <a:gd name="connsiteY295" fmla="*/ 6784064 h 6858000"/>
              <a:gd name="connsiteX296" fmla="*/ 1922724 w 4724401"/>
              <a:gd name="connsiteY296" fmla="*/ 6765577 h 6858000"/>
              <a:gd name="connsiteX297" fmla="*/ 1904650 w 4724401"/>
              <a:gd name="connsiteY297" fmla="*/ 6639616 h 6858000"/>
              <a:gd name="connsiteX298" fmla="*/ 1885273 w 4724401"/>
              <a:gd name="connsiteY298" fmla="*/ 6858000 h 6858000"/>
              <a:gd name="connsiteX299" fmla="*/ 1854363 w 4724401"/>
              <a:gd name="connsiteY299" fmla="*/ 6858000 h 6858000"/>
              <a:gd name="connsiteX300" fmla="*/ 1880391 w 4724401"/>
              <a:gd name="connsiteY300" fmla="*/ 6603796 h 6858000"/>
              <a:gd name="connsiteX301" fmla="*/ 1818273 w 4724401"/>
              <a:gd name="connsiteY301" fmla="*/ 6715729 h 6858000"/>
              <a:gd name="connsiteX302" fmla="*/ 1794691 w 4724401"/>
              <a:gd name="connsiteY302" fmla="*/ 6843239 h 6858000"/>
              <a:gd name="connsiteX303" fmla="*/ 1794914 w 4724401"/>
              <a:gd name="connsiteY303" fmla="*/ 6858000 h 6858000"/>
              <a:gd name="connsiteX304" fmla="*/ 1746128 w 4724401"/>
              <a:gd name="connsiteY304" fmla="*/ 6858000 h 6858000"/>
              <a:gd name="connsiteX305" fmla="*/ 1753934 w 4724401"/>
              <a:gd name="connsiteY305" fmla="*/ 6724796 h 6858000"/>
              <a:gd name="connsiteX306" fmla="*/ 1792053 w 4724401"/>
              <a:gd name="connsiteY306" fmla="*/ 6572396 h 6858000"/>
              <a:gd name="connsiteX307" fmla="*/ 1862248 w 4724401"/>
              <a:gd name="connsiteY307" fmla="*/ 6266397 h 6858000"/>
              <a:gd name="connsiteX308" fmla="*/ 1862250 w 4724401"/>
              <a:gd name="connsiteY308" fmla="*/ 6033531 h 6858000"/>
              <a:gd name="connsiteX309" fmla="*/ 1211999 w 4724401"/>
              <a:gd name="connsiteY309" fmla="*/ 6683610 h 6858000"/>
              <a:gd name="connsiteX310" fmla="*/ 1213266 w 4724401"/>
              <a:gd name="connsiteY310" fmla="*/ 6691947 h 6858000"/>
              <a:gd name="connsiteX311" fmla="*/ 1203370 w 4724401"/>
              <a:gd name="connsiteY311" fmla="*/ 6850676 h 6858000"/>
              <a:gd name="connsiteX312" fmla="*/ 1203671 w 4724401"/>
              <a:gd name="connsiteY312" fmla="*/ 6858000 h 6858000"/>
              <a:gd name="connsiteX313" fmla="*/ 1143180 w 4724401"/>
              <a:gd name="connsiteY313" fmla="*/ 6858000 h 6858000"/>
              <a:gd name="connsiteX314" fmla="*/ 1142176 w 4724401"/>
              <a:gd name="connsiteY314" fmla="*/ 6766045 h 6858000"/>
              <a:gd name="connsiteX315" fmla="*/ 1067484 w 4724401"/>
              <a:gd name="connsiteY315" fmla="*/ 6858000 h 6858000"/>
              <a:gd name="connsiteX316" fmla="*/ 953928 w 4724401"/>
              <a:gd name="connsiteY316" fmla="*/ 6858000 h 6858000"/>
              <a:gd name="connsiteX317" fmla="*/ 959715 w 4724401"/>
              <a:gd name="connsiteY317" fmla="*/ 6850185 h 6858000"/>
              <a:gd name="connsiteX318" fmla="*/ 1483788 w 4724401"/>
              <a:gd name="connsiteY318" fmla="*/ 6259174 h 6858000"/>
              <a:gd name="connsiteX319" fmla="*/ 1100671 w 4724401"/>
              <a:gd name="connsiteY319" fmla="*/ 6252137 h 6858000"/>
              <a:gd name="connsiteX320" fmla="*/ 1090144 w 4724401"/>
              <a:gd name="connsiteY320" fmla="*/ 6256748 h 6858000"/>
              <a:gd name="connsiteX321" fmla="*/ 1095872 w 4724401"/>
              <a:gd name="connsiteY321" fmla="*/ 6271892 h 6858000"/>
              <a:gd name="connsiteX322" fmla="*/ 262785 w 4724401"/>
              <a:gd name="connsiteY322" fmla="*/ 6845450 h 6858000"/>
              <a:gd name="connsiteX323" fmla="*/ 209968 w 4724401"/>
              <a:gd name="connsiteY323" fmla="*/ 6770713 h 6858000"/>
              <a:gd name="connsiteX324" fmla="*/ 873460 w 4724401"/>
              <a:gd name="connsiteY324" fmla="*/ 6253768 h 6858000"/>
              <a:gd name="connsiteX325" fmla="*/ 192686 w 4724401"/>
              <a:gd name="connsiteY325" fmla="*/ 5849257 h 6858000"/>
              <a:gd name="connsiteX326" fmla="*/ 4696 w 4724401"/>
              <a:gd name="connsiteY326" fmla="*/ 5697668 h 6858000"/>
              <a:gd name="connsiteX327" fmla="*/ 0 w 4724401"/>
              <a:gd name="connsiteY327" fmla="*/ 5689984 h 6858000"/>
              <a:gd name="connsiteX328" fmla="*/ 0 w 4724401"/>
              <a:gd name="connsiteY328" fmla="*/ 5513472 h 6858000"/>
              <a:gd name="connsiteX329" fmla="*/ 174101 w 4724401"/>
              <a:gd name="connsiteY329" fmla="*/ 5620277 h 6858000"/>
              <a:gd name="connsiteX330" fmla="*/ 891800 w 4724401"/>
              <a:gd name="connsiteY330" fmla="*/ 6036935 h 6858000"/>
              <a:gd name="connsiteX331" fmla="*/ 1072219 w 4724401"/>
              <a:gd name="connsiteY331" fmla="*/ 6169443 h 6858000"/>
              <a:gd name="connsiteX332" fmla="*/ 1074117 w 4724401"/>
              <a:gd name="connsiteY332" fmla="*/ 6170301 h 6858000"/>
              <a:gd name="connsiteX333" fmla="*/ 1083114 w 4724401"/>
              <a:gd name="connsiteY333" fmla="*/ 6174131 h 6858000"/>
              <a:gd name="connsiteX334" fmla="*/ 1543010 w 4724401"/>
              <a:gd name="connsiteY334" fmla="*/ 6191140 h 6858000"/>
              <a:gd name="connsiteX335" fmla="*/ 1551080 w 4724401"/>
              <a:gd name="connsiteY335" fmla="*/ 6195006 h 6858000"/>
              <a:gd name="connsiteX336" fmla="*/ 2345443 w 4724401"/>
              <a:gd name="connsiteY336" fmla="*/ 5549882 h 6858000"/>
              <a:gd name="connsiteX337" fmla="*/ 1721499 w 4724401"/>
              <a:gd name="connsiteY337" fmla="*/ 5599969 h 6858000"/>
              <a:gd name="connsiteX338" fmla="*/ 767716 w 4724401"/>
              <a:gd name="connsiteY338" fmla="*/ 5472768 h 6858000"/>
              <a:gd name="connsiteX339" fmla="*/ 722147 w 4724401"/>
              <a:gd name="connsiteY339" fmla="*/ 5393091 h 6858000"/>
              <a:gd name="connsiteX340" fmla="*/ 1485552 w 4724401"/>
              <a:gd name="connsiteY340" fmla="*/ 5313202 h 6858000"/>
              <a:gd name="connsiteX341" fmla="*/ 2143004 w 4724401"/>
              <a:gd name="connsiteY341" fmla="*/ 5402420 h 6858000"/>
              <a:gd name="connsiteX342" fmla="*/ 1933391 w 4724401"/>
              <a:gd name="connsiteY342" fmla="*/ 5156971 h 6858000"/>
              <a:gd name="connsiteX343" fmla="*/ 1827118 w 4724401"/>
              <a:gd name="connsiteY343" fmla="*/ 4968410 h 6858000"/>
              <a:gd name="connsiteX344" fmla="*/ 1837349 w 4724401"/>
              <a:gd name="connsiteY344" fmla="*/ 4956357 h 6858000"/>
              <a:gd name="connsiteX345" fmla="*/ 2162835 w 4724401"/>
              <a:gd name="connsiteY345" fmla="*/ 5187853 h 6858000"/>
              <a:gd name="connsiteX346" fmla="*/ 2257167 w 4724401"/>
              <a:gd name="connsiteY346" fmla="*/ 5462123 h 6858000"/>
              <a:gd name="connsiteX347" fmla="*/ 2261598 w 4724401"/>
              <a:gd name="connsiteY347" fmla="*/ 5467998 h 6858000"/>
              <a:gd name="connsiteX348" fmla="*/ 2437177 w 4724401"/>
              <a:gd name="connsiteY348" fmla="*/ 5479608 h 6858000"/>
              <a:gd name="connsiteX349" fmla="*/ 2445247 w 4724401"/>
              <a:gd name="connsiteY349" fmla="*/ 5483476 h 6858000"/>
              <a:gd name="connsiteX350" fmla="*/ 2743626 w 4724401"/>
              <a:gd name="connsiteY350" fmla="*/ 5304819 h 6858000"/>
              <a:gd name="connsiteX351" fmla="*/ 3048102 w 4724401"/>
              <a:gd name="connsiteY351" fmla="*/ 5150595 h 6858000"/>
              <a:gd name="connsiteX352" fmla="*/ 1799414 w 4724401"/>
              <a:gd name="connsiteY352" fmla="*/ 4694732 h 6858000"/>
              <a:gd name="connsiteX353" fmla="*/ 1771735 w 4724401"/>
              <a:gd name="connsiteY353" fmla="*/ 4619929 h 6858000"/>
              <a:gd name="connsiteX354" fmla="*/ 3104273 w 4724401"/>
              <a:gd name="connsiteY354" fmla="*/ 5076159 h 6858000"/>
              <a:gd name="connsiteX355" fmla="*/ 3113245 w 4724401"/>
              <a:gd name="connsiteY355" fmla="*/ 5090705 h 6858000"/>
              <a:gd name="connsiteX356" fmla="*/ 3126294 w 4724401"/>
              <a:gd name="connsiteY356" fmla="*/ 5114400 h 6858000"/>
              <a:gd name="connsiteX357" fmla="*/ 3937433 w 4724401"/>
              <a:gd name="connsiteY357" fmla="*/ 4830473 h 6858000"/>
              <a:gd name="connsiteX358" fmla="*/ 3590475 w 4724401"/>
              <a:gd name="connsiteY358" fmla="*/ 4597974 h 6858000"/>
              <a:gd name="connsiteX359" fmla="*/ 3100264 w 4724401"/>
              <a:gd name="connsiteY359" fmla="*/ 4579845 h 6858000"/>
              <a:gd name="connsiteX360" fmla="*/ 2183576 w 4724401"/>
              <a:gd name="connsiteY360" fmla="*/ 4227150 h 6858000"/>
              <a:gd name="connsiteX361" fmla="*/ 2151029 w 4724401"/>
              <a:gd name="connsiteY361" fmla="*/ 4146947 h 6858000"/>
              <a:gd name="connsiteX362" fmla="*/ 3563434 w 4724401"/>
              <a:gd name="connsiteY362" fmla="*/ 4469115 h 6858000"/>
              <a:gd name="connsiteX363" fmla="*/ 3177952 w 4724401"/>
              <a:gd name="connsiteY363" fmla="*/ 3657386 h 6858000"/>
              <a:gd name="connsiteX364" fmla="*/ 3174829 w 4724401"/>
              <a:gd name="connsiteY364" fmla="*/ 3620110 h 6858000"/>
              <a:gd name="connsiteX365" fmla="*/ 3429186 w 4724401"/>
              <a:gd name="connsiteY365" fmla="*/ 3458784 h 6858000"/>
              <a:gd name="connsiteX366" fmla="*/ 3446761 w 4724401"/>
              <a:gd name="connsiteY366" fmla="*/ 3461278 h 6858000"/>
              <a:gd name="connsiteX367" fmla="*/ 4419733 w 4724401"/>
              <a:gd name="connsiteY367" fmla="*/ 3963555 h 6858000"/>
              <a:gd name="connsiteX368" fmla="*/ 4659448 w 4724401"/>
              <a:gd name="connsiteY368" fmla="*/ 4172746 h 6858000"/>
              <a:gd name="connsiteX369" fmla="*/ 4724401 w 4724401"/>
              <a:gd name="connsiteY369" fmla="*/ 4275524 h 6858000"/>
              <a:gd name="connsiteX370" fmla="*/ 4724401 w 4724401"/>
              <a:gd name="connsiteY370" fmla="*/ 4519331 h 6858000"/>
              <a:gd name="connsiteX371" fmla="*/ 4695727 w 4724401"/>
              <a:gd name="connsiteY371" fmla="*/ 4489837 h 6858000"/>
              <a:gd name="connsiteX372" fmla="*/ 4036318 w 4724401"/>
              <a:gd name="connsiteY372" fmla="*/ 4147013 h 6858000"/>
              <a:gd name="connsiteX373" fmla="*/ 3432098 w 4724401"/>
              <a:gd name="connsiteY373" fmla="*/ 3537312 h 6858000"/>
              <a:gd name="connsiteX374" fmla="*/ 3429186 w 4724401"/>
              <a:gd name="connsiteY374" fmla="*/ 3458784 h 6858000"/>
              <a:gd name="connsiteX375" fmla="*/ 4287835 w 4724401"/>
              <a:gd name="connsiteY375" fmla="*/ 3252276 h 6858000"/>
              <a:gd name="connsiteX376" fmla="*/ 4305321 w 4724401"/>
              <a:gd name="connsiteY376" fmla="*/ 3256953 h 6858000"/>
              <a:gd name="connsiteX377" fmla="*/ 4633631 w 4724401"/>
              <a:gd name="connsiteY377" fmla="*/ 3503706 h 6858000"/>
              <a:gd name="connsiteX378" fmla="*/ 4724401 w 4724401"/>
              <a:gd name="connsiteY378" fmla="*/ 3579225 h 6858000"/>
              <a:gd name="connsiteX379" fmla="*/ 4724401 w 4724401"/>
              <a:gd name="connsiteY379" fmla="*/ 3637622 h 6858000"/>
              <a:gd name="connsiteX380" fmla="*/ 4594837 w 4724401"/>
              <a:gd name="connsiteY380" fmla="*/ 3532274 h 6858000"/>
              <a:gd name="connsiteX381" fmla="*/ 4441737 w 4724401"/>
              <a:gd name="connsiteY381" fmla="*/ 3399734 h 6858000"/>
              <a:gd name="connsiteX382" fmla="*/ 4431236 w 4724401"/>
              <a:gd name="connsiteY382" fmla="*/ 3400954 h 6858000"/>
              <a:gd name="connsiteX383" fmla="*/ 4557150 w 4724401"/>
              <a:gd name="connsiteY383" fmla="*/ 3510023 h 6858000"/>
              <a:gd name="connsiteX384" fmla="*/ 4709959 w 4724401"/>
              <a:gd name="connsiteY384" fmla="*/ 3658245 h 6858000"/>
              <a:gd name="connsiteX385" fmla="*/ 4724401 w 4724401"/>
              <a:gd name="connsiteY385" fmla="*/ 3673072 h 6858000"/>
              <a:gd name="connsiteX386" fmla="*/ 4724401 w 4724401"/>
              <a:gd name="connsiteY386" fmla="*/ 3718516 h 6858000"/>
              <a:gd name="connsiteX387" fmla="*/ 4642986 w 4724401"/>
              <a:gd name="connsiteY387" fmla="*/ 3635718 h 6858000"/>
              <a:gd name="connsiteX388" fmla="*/ 4440129 w 4724401"/>
              <a:gd name="connsiteY388" fmla="*/ 3448571 h 6858000"/>
              <a:gd name="connsiteX389" fmla="*/ 4700658 w 4724401"/>
              <a:gd name="connsiteY389" fmla="*/ 3767518 h 6858000"/>
              <a:gd name="connsiteX390" fmla="*/ 4724401 w 4724401"/>
              <a:gd name="connsiteY390" fmla="*/ 3790032 h 6858000"/>
              <a:gd name="connsiteX391" fmla="*/ 4724401 w 4724401"/>
              <a:gd name="connsiteY391" fmla="*/ 3871856 h 6858000"/>
              <a:gd name="connsiteX392" fmla="*/ 4649232 w 4724401"/>
              <a:gd name="connsiteY392" fmla="*/ 3785028 h 6858000"/>
              <a:gd name="connsiteX393" fmla="*/ 4294126 w 4724401"/>
              <a:gd name="connsiteY393" fmla="*/ 3303048 h 6858000"/>
              <a:gd name="connsiteX394" fmla="*/ 4287835 w 4724401"/>
              <a:gd name="connsiteY394" fmla="*/ 3252276 h 6858000"/>
              <a:gd name="connsiteX395" fmla="*/ 1318687 w 4724401"/>
              <a:gd name="connsiteY395" fmla="*/ 3113840 h 6858000"/>
              <a:gd name="connsiteX396" fmla="*/ 1066793 w 4724401"/>
              <a:gd name="connsiteY396" fmla="*/ 3212171 h 6858000"/>
              <a:gd name="connsiteX397" fmla="*/ 993319 w 4724401"/>
              <a:gd name="connsiteY397" fmla="*/ 3247648 h 6858000"/>
              <a:gd name="connsiteX398" fmla="*/ 853081 w 4724401"/>
              <a:gd name="connsiteY398" fmla="*/ 3312410 h 6858000"/>
              <a:gd name="connsiteX399" fmla="*/ 805957 w 4724401"/>
              <a:gd name="connsiteY399" fmla="*/ 3330443 h 6858000"/>
              <a:gd name="connsiteX400" fmla="*/ 1318687 w 4724401"/>
              <a:gd name="connsiteY400" fmla="*/ 3113840 h 6858000"/>
              <a:gd name="connsiteX401" fmla="*/ 1238695 w 4724401"/>
              <a:gd name="connsiteY401" fmla="*/ 3076820 h 6858000"/>
              <a:gd name="connsiteX402" fmla="*/ 716371 w 4724401"/>
              <a:gd name="connsiteY402" fmla="*/ 3293249 h 6858000"/>
              <a:gd name="connsiteX403" fmla="*/ 579522 w 4724401"/>
              <a:gd name="connsiteY403" fmla="*/ 3371759 h 6858000"/>
              <a:gd name="connsiteX404" fmla="*/ 600288 w 4724401"/>
              <a:gd name="connsiteY404" fmla="*/ 3365555 h 6858000"/>
              <a:gd name="connsiteX405" fmla="*/ 840692 w 4724401"/>
              <a:gd name="connsiteY405" fmla="*/ 3284921 h 6858000"/>
              <a:gd name="connsiteX406" fmla="*/ 979248 w 4724401"/>
              <a:gd name="connsiteY406" fmla="*/ 3221003 h 6858000"/>
              <a:gd name="connsiteX407" fmla="*/ 1053282 w 4724401"/>
              <a:gd name="connsiteY407" fmla="*/ 3185247 h 6858000"/>
              <a:gd name="connsiteX408" fmla="*/ 1320603 w 4724401"/>
              <a:gd name="connsiteY408" fmla="*/ 3081281 h 6858000"/>
              <a:gd name="connsiteX409" fmla="*/ 1238695 w 4724401"/>
              <a:gd name="connsiteY409" fmla="*/ 3076820 h 6858000"/>
              <a:gd name="connsiteX410" fmla="*/ 2399523 w 4724401"/>
              <a:gd name="connsiteY410" fmla="*/ 1428234 h 6858000"/>
              <a:gd name="connsiteX411" fmla="*/ 2224982 w 4724401"/>
              <a:gd name="connsiteY411" fmla="*/ 1826201 h 6858000"/>
              <a:gd name="connsiteX412" fmla="*/ 2096099 w 4724401"/>
              <a:gd name="connsiteY412" fmla="*/ 2345900 h 6858000"/>
              <a:gd name="connsiteX413" fmla="*/ 2283317 w 4724401"/>
              <a:gd name="connsiteY413" fmla="*/ 1796925 h 6858000"/>
              <a:gd name="connsiteX414" fmla="*/ 2448558 w 4724401"/>
              <a:gd name="connsiteY414" fmla="*/ 1373435 h 6858000"/>
              <a:gd name="connsiteX415" fmla="*/ 2312521 w 4724401"/>
              <a:gd name="connsiteY415" fmla="*/ 1806140 h 6858000"/>
              <a:gd name="connsiteX416" fmla="*/ 2127533 w 4724401"/>
              <a:gd name="connsiteY416" fmla="*/ 2348380 h 6858000"/>
              <a:gd name="connsiteX417" fmla="*/ 2358080 w 4724401"/>
              <a:gd name="connsiteY417" fmla="*/ 1866134 h 6858000"/>
              <a:gd name="connsiteX418" fmla="*/ 2407436 w 4724401"/>
              <a:gd name="connsiteY418" fmla="*/ 1651070 h 6858000"/>
              <a:gd name="connsiteX419" fmla="*/ 2448558 w 4724401"/>
              <a:gd name="connsiteY419" fmla="*/ 1373435 h 6858000"/>
              <a:gd name="connsiteX420" fmla="*/ 278707 w 4724401"/>
              <a:gd name="connsiteY420" fmla="*/ 1352270 h 6858000"/>
              <a:gd name="connsiteX421" fmla="*/ 321570 w 4724401"/>
              <a:gd name="connsiteY421" fmla="*/ 1861610 h 6858000"/>
              <a:gd name="connsiteX422" fmla="*/ 294281 w 4724401"/>
              <a:gd name="connsiteY422" fmla="*/ 1440658 h 6858000"/>
              <a:gd name="connsiteX423" fmla="*/ 1423821 w 4724401"/>
              <a:gd name="connsiteY423" fmla="*/ 1351958 h 6858000"/>
              <a:gd name="connsiteX424" fmla="*/ 1638521 w 4724401"/>
              <a:gd name="connsiteY424" fmla="*/ 1908470 h 6858000"/>
              <a:gd name="connsiteX425" fmla="*/ 1754199 w 4724401"/>
              <a:gd name="connsiteY425" fmla="*/ 2149284 h 6858000"/>
              <a:gd name="connsiteX426" fmla="*/ 1908359 w 4724401"/>
              <a:gd name="connsiteY426" fmla="*/ 2364988 h 6858000"/>
              <a:gd name="connsiteX427" fmla="*/ 1647661 w 4724401"/>
              <a:gd name="connsiteY427" fmla="*/ 1825945 h 6858000"/>
              <a:gd name="connsiteX428" fmla="*/ 1423821 w 4724401"/>
              <a:gd name="connsiteY428" fmla="*/ 1351958 h 6858000"/>
              <a:gd name="connsiteX429" fmla="*/ 1431890 w 4724401"/>
              <a:gd name="connsiteY429" fmla="*/ 1306475 h 6858000"/>
              <a:gd name="connsiteX430" fmla="*/ 1507597 w 4724401"/>
              <a:gd name="connsiteY430" fmla="*/ 1446132 h 6858000"/>
              <a:gd name="connsiteX431" fmla="*/ 1674586 w 4724401"/>
              <a:gd name="connsiteY431" fmla="*/ 1813832 h 6858000"/>
              <a:gd name="connsiteX432" fmla="*/ 1815950 w 4724401"/>
              <a:gd name="connsiteY432" fmla="*/ 2128564 h 6858000"/>
              <a:gd name="connsiteX433" fmla="*/ 1984242 w 4724401"/>
              <a:gd name="connsiteY433" fmla="*/ 2430829 h 6858000"/>
              <a:gd name="connsiteX434" fmla="*/ 2014023 w 4724401"/>
              <a:gd name="connsiteY434" fmla="*/ 2450995 h 6858000"/>
              <a:gd name="connsiteX435" fmla="*/ 1747337 w 4724401"/>
              <a:gd name="connsiteY435" fmla="*/ 1855264 h 6858000"/>
              <a:gd name="connsiteX436" fmla="*/ 1533749 w 4724401"/>
              <a:gd name="connsiteY436" fmla="*/ 1478656 h 6858000"/>
              <a:gd name="connsiteX437" fmla="*/ 1431890 w 4724401"/>
              <a:gd name="connsiteY437" fmla="*/ 1306475 h 6858000"/>
              <a:gd name="connsiteX438" fmla="*/ 655236 w 4724401"/>
              <a:gd name="connsiteY438" fmla="*/ 1268632 h 6858000"/>
              <a:gd name="connsiteX439" fmla="*/ 839521 w 4724401"/>
              <a:gd name="connsiteY439" fmla="*/ 1685315 h 6858000"/>
              <a:gd name="connsiteX440" fmla="*/ 1109416 w 4724401"/>
              <a:gd name="connsiteY440" fmla="*/ 2061663 h 6858000"/>
              <a:gd name="connsiteX441" fmla="*/ 1298300 w 4724401"/>
              <a:gd name="connsiteY441" fmla="*/ 2247742 h 6858000"/>
              <a:gd name="connsiteX442" fmla="*/ 1125871 w 4724401"/>
              <a:gd name="connsiteY442" fmla="*/ 1989513 h 6858000"/>
              <a:gd name="connsiteX443" fmla="*/ 981574 w 4724401"/>
              <a:gd name="connsiteY443" fmla="*/ 1783157 h 6858000"/>
              <a:gd name="connsiteX444" fmla="*/ 922198 w 4724401"/>
              <a:gd name="connsiteY444" fmla="*/ 1677437 h 6858000"/>
              <a:gd name="connsiteX445" fmla="*/ 869293 w 4724401"/>
              <a:gd name="connsiteY445" fmla="*/ 1583214 h 6858000"/>
              <a:gd name="connsiteX446" fmla="*/ 751431 w 4724401"/>
              <a:gd name="connsiteY446" fmla="*/ 1405731 h 6858000"/>
              <a:gd name="connsiteX447" fmla="*/ 291466 w 4724401"/>
              <a:gd name="connsiteY447" fmla="*/ 1250369 h 6858000"/>
              <a:gd name="connsiteX448" fmla="*/ 323180 w 4724401"/>
              <a:gd name="connsiteY448" fmla="*/ 1435283 h 6858000"/>
              <a:gd name="connsiteX449" fmla="*/ 349381 w 4724401"/>
              <a:gd name="connsiteY449" fmla="*/ 1875041 h 6858000"/>
              <a:gd name="connsiteX450" fmla="*/ 374363 w 4724401"/>
              <a:gd name="connsiteY450" fmla="*/ 1506494 h 6858000"/>
              <a:gd name="connsiteX451" fmla="*/ 302168 w 4724401"/>
              <a:gd name="connsiteY451" fmla="*/ 1274495 h 6858000"/>
              <a:gd name="connsiteX452" fmla="*/ 291466 w 4724401"/>
              <a:gd name="connsiteY452" fmla="*/ 1250369 h 6858000"/>
              <a:gd name="connsiteX453" fmla="*/ 678222 w 4724401"/>
              <a:gd name="connsiteY453" fmla="*/ 1248670 h 6858000"/>
              <a:gd name="connsiteX454" fmla="*/ 775536 w 4724401"/>
              <a:gd name="connsiteY454" fmla="*/ 1388015 h 6858000"/>
              <a:gd name="connsiteX455" fmla="*/ 894529 w 4724401"/>
              <a:gd name="connsiteY455" fmla="*/ 1567739 h 6858000"/>
              <a:gd name="connsiteX456" fmla="*/ 948000 w 4724401"/>
              <a:gd name="connsiteY456" fmla="*/ 1663088 h 6858000"/>
              <a:gd name="connsiteX457" fmla="*/ 1006812 w 4724401"/>
              <a:gd name="connsiteY457" fmla="*/ 1767683 h 6858000"/>
              <a:gd name="connsiteX458" fmla="*/ 1149133 w 4724401"/>
              <a:gd name="connsiteY458" fmla="*/ 1971513 h 6858000"/>
              <a:gd name="connsiteX459" fmla="*/ 1333952 w 4724401"/>
              <a:gd name="connsiteY459" fmla="*/ 2251620 h 6858000"/>
              <a:gd name="connsiteX460" fmla="*/ 1337329 w 4724401"/>
              <a:gd name="connsiteY460" fmla="*/ 2258350 h 6858000"/>
              <a:gd name="connsiteX461" fmla="*/ 1014726 w 4724401"/>
              <a:gd name="connsiteY461" fmla="*/ 1615556 h 6858000"/>
              <a:gd name="connsiteX462" fmla="*/ 678222 w 4724401"/>
              <a:gd name="connsiteY462" fmla="*/ 1248670 h 6858000"/>
              <a:gd name="connsiteX463" fmla="*/ 4002475 w 4724401"/>
              <a:gd name="connsiteY463" fmla="*/ 1037802 h 6858000"/>
              <a:gd name="connsiteX464" fmla="*/ 4000324 w 4724401"/>
              <a:gd name="connsiteY464" fmla="*/ 1039362 h 6858000"/>
              <a:gd name="connsiteX465" fmla="*/ 4002862 w 4724401"/>
              <a:gd name="connsiteY465" fmla="*/ 1042866 h 6858000"/>
              <a:gd name="connsiteX466" fmla="*/ 4002475 w 4724401"/>
              <a:gd name="connsiteY466" fmla="*/ 1037802 h 6858000"/>
              <a:gd name="connsiteX467" fmla="*/ 506322 w 4724401"/>
              <a:gd name="connsiteY467" fmla="*/ 1020997 h 6858000"/>
              <a:gd name="connsiteX468" fmla="*/ 533068 w 4724401"/>
              <a:gd name="connsiteY468" fmla="*/ 1029409 h 6858000"/>
              <a:gd name="connsiteX469" fmla="*/ 1232525 w 4724401"/>
              <a:gd name="connsiteY469" fmla="*/ 1804675 h 6858000"/>
              <a:gd name="connsiteX470" fmla="*/ 1388858 w 4724401"/>
              <a:gd name="connsiteY470" fmla="*/ 2368011 h 6858000"/>
              <a:gd name="connsiteX471" fmla="*/ 1384098 w 4724401"/>
              <a:gd name="connsiteY471" fmla="*/ 2378125 h 6858000"/>
              <a:gd name="connsiteX472" fmla="*/ 1425393 w 4724401"/>
              <a:gd name="connsiteY472" fmla="*/ 2589124 h 6858000"/>
              <a:gd name="connsiteX473" fmla="*/ 1424001 w 4724401"/>
              <a:gd name="connsiteY473" fmla="*/ 2597541 h 6858000"/>
              <a:gd name="connsiteX474" fmla="*/ 2152729 w 4724401"/>
              <a:gd name="connsiteY474" fmla="*/ 2864487 h 6858000"/>
              <a:gd name="connsiteX475" fmla="*/ 2020609 w 4724401"/>
              <a:gd name="connsiteY475" fmla="*/ 2539671 h 6858000"/>
              <a:gd name="connsiteX476" fmla="*/ 2018920 w 4724401"/>
              <a:gd name="connsiteY476" fmla="*/ 2536309 h 6858000"/>
              <a:gd name="connsiteX477" fmla="*/ 1342441 w 4724401"/>
              <a:gd name="connsiteY477" fmla="*/ 1173017 h 6858000"/>
              <a:gd name="connsiteX478" fmla="*/ 1367925 w 4724401"/>
              <a:gd name="connsiteY478" fmla="*/ 1135648 h 6858000"/>
              <a:gd name="connsiteX479" fmla="*/ 1771401 w 4724401"/>
              <a:gd name="connsiteY479" fmla="*/ 1806673 h 6858000"/>
              <a:gd name="connsiteX480" fmla="*/ 1972385 w 4724401"/>
              <a:gd name="connsiteY480" fmla="*/ 2198735 h 6858000"/>
              <a:gd name="connsiteX481" fmla="*/ 2040892 w 4724401"/>
              <a:gd name="connsiteY481" fmla="*/ 2405205 h 6858000"/>
              <a:gd name="connsiteX482" fmla="*/ 2131689 w 4724401"/>
              <a:gd name="connsiteY482" fmla="*/ 1936926 h 6858000"/>
              <a:gd name="connsiteX483" fmla="*/ 2454820 w 4724401"/>
              <a:gd name="connsiteY483" fmla="*/ 1248808 h 6858000"/>
              <a:gd name="connsiteX484" fmla="*/ 2492512 w 4724401"/>
              <a:gd name="connsiteY484" fmla="*/ 1302920 h 6858000"/>
              <a:gd name="connsiteX485" fmla="*/ 2081216 w 4724401"/>
              <a:gd name="connsiteY485" fmla="*/ 2527513 h 6858000"/>
              <a:gd name="connsiteX486" fmla="*/ 2081211 w 4724401"/>
              <a:gd name="connsiteY486" fmla="*/ 2528916 h 6858000"/>
              <a:gd name="connsiteX487" fmla="*/ 2199067 w 4724401"/>
              <a:gd name="connsiteY487" fmla="*/ 2884061 h 6858000"/>
              <a:gd name="connsiteX488" fmla="*/ 3192586 w 4724401"/>
              <a:gd name="connsiteY488" fmla="*/ 3411496 h 6858000"/>
              <a:gd name="connsiteX489" fmla="*/ 3182620 w 4724401"/>
              <a:gd name="connsiteY489" fmla="*/ 3483279 h 6858000"/>
              <a:gd name="connsiteX490" fmla="*/ 2435119 w 4724401"/>
              <a:gd name="connsiteY490" fmla="*/ 3080173 h 6858000"/>
              <a:gd name="connsiteX491" fmla="*/ 2410152 w 4724401"/>
              <a:gd name="connsiteY491" fmla="*/ 3063751 h 6858000"/>
              <a:gd name="connsiteX492" fmla="*/ 2408099 w 4724401"/>
              <a:gd name="connsiteY492" fmla="*/ 3064403 h 6858000"/>
              <a:gd name="connsiteX493" fmla="*/ 2407218 w 4724401"/>
              <a:gd name="connsiteY493" fmla="*/ 3070324 h 6858000"/>
              <a:gd name="connsiteX494" fmla="*/ 2380138 w 4724401"/>
              <a:gd name="connsiteY494" fmla="*/ 3099341 h 6858000"/>
              <a:gd name="connsiteX495" fmla="*/ 1765923 w 4724401"/>
              <a:gd name="connsiteY495" fmla="*/ 3581043 h 6858000"/>
              <a:gd name="connsiteX496" fmla="*/ 1702258 w 4724401"/>
              <a:gd name="connsiteY496" fmla="*/ 3612286 h 6858000"/>
              <a:gd name="connsiteX497" fmla="*/ 1538370 w 4724401"/>
              <a:gd name="connsiteY497" fmla="*/ 3811804 h 6858000"/>
              <a:gd name="connsiteX498" fmla="*/ 542867 w 4724401"/>
              <a:gd name="connsiteY498" fmla="*/ 4944092 h 6858000"/>
              <a:gd name="connsiteX499" fmla="*/ 515800 w 4724401"/>
              <a:gd name="connsiteY499" fmla="*/ 4862180 h 6858000"/>
              <a:gd name="connsiteX500" fmla="*/ 909145 w 4724401"/>
              <a:gd name="connsiteY500" fmla="*/ 4199225 h 6858000"/>
              <a:gd name="connsiteX501" fmla="*/ 1214067 w 4724401"/>
              <a:gd name="connsiteY501" fmla="*/ 3908561 h 6858000"/>
              <a:gd name="connsiteX502" fmla="*/ 640967 w 4724401"/>
              <a:gd name="connsiteY502" fmla="*/ 4105601 h 6858000"/>
              <a:gd name="connsiteX503" fmla="*/ 112563 w 4724401"/>
              <a:gd name="connsiteY503" fmla="*/ 4396952 h 6858000"/>
              <a:gd name="connsiteX504" fmla="*/ 0 w 4724401"/>
              <a:gd name="connsiteY504" fmla="*/ 4466006 h 6858000"/>
              <a:gd name="connsiteX505" fmla="*/ 0 w 4724401"/>
              <a:gd name="connsiteY505" fmla="*/ 4233763 h 6858000"/>
              <a:gd name="connsiteX506" fmla="*/ 36881 w 4724401"/>
              <a:gd name="connsiteY506" fmla="*/ 4200118 h 6858000"/>
              <a:gd name="connsiteX507" fmla="*/ 910534 w 4724401"/>
              <a:gd name="connsiteY507" fmla="*/ 3629753 h 6858000"/>
              <a:gd name="connsiteX508" fmla="*/ 1578717 w 4724401"/>
              <a:gd name="connsiteY508" fmla="*/ 3575982 h 6858000"/>
              <a:gd name="connsiteX509" fmla="*/ 2338780 w 4724401"/>
              <a:gd name="connsiteY509" fmla="*/ 3033725 h 6858000"/>
              <a:gd name="connsiteX510" fmla="*/ 1807991 w 4724401"/>
              <a:gd name="connsiteY510" fmla="*/ 2807184 h 6858000"/>
              <a:gd name="connsiteX511" fmla="*/ 1416358 w 4724401"/>
              <a:gd name="connsiteY511" fmla="*/ 3112571 h 6858000"/>
              <a:gd name="connsiteX512" fmla="*/ 939066 w 4724401"/>
              <a:gd name="connsiteY512" fmla="*/ 3378798 h 6858000"/>
              <a:gd name="connsiteX513" fmla="*/ 115099 w 4724401"/>
              <a:gd name="connsiteY513" fmla="*/ 3607650 h 6858000"/>
              <a:gd name="connsiteX514" fmla="*/ 97284 w 4724401"/>
              <a:gd name="connsiteY514" fmla="*/ 3520393 h 6858000"/>
              <a:gd name="connsiteX515" fmla="*/ 922050 w 4724401"/>
              <a:gd name="connsiteY515" fmla="*/ 3074867 h 6858000"/>
              <a:gd name="connsiteX516" fmla="*/ 1405265 w 4724401"/>
              <a:gd name="connsiteY516" fmla="*/ 3016319 h 6858000"/>
              <a:gd name="connsiteX517" fmla="*/ 1407512 w 4724401"/>
              <a:gd name="connsiteY517" fmla="*/ 3018001 h 6858000"/>
              <a:gd name="connsiteX518" fmla="*/ 1726266 w 4724401"/>
              <a:gd name="connsiteY518" fmla="*/ 2777274 h 6858000"/>
              <a:gd name="connsiteX519" fmla="*/ 625390 w 4724401"/>
              <a:gd name="connsiteY519" fmla="*/ 2514541 h 6858000"/>
              <a:gd name="connsiteX520" fmla="*/ 619799 w 4724401"/>
              <a:gd name="connsiteY520" fmla="*/ 2527180 h 6858000"/>
              <a:gd name="connsiteX521" fmla="*/ 310030 w 4724401"/>
              <a:gd name="connsiteY521" fmla="*/ 2771818 h 6858000"/>
              <a:gd name="connsiteX522" fmla="*/ 173877 w 4724401"/>
              <a:gd name="connsiteY522" fmla="*/ 2937056 h 6858000"/>
              <a:gd name="connsiteX523" fmla="*/ 77889 w 4724401"/>
              <a:gd name="connsiteY523" fmla="*/ 3138440 h 6858000"/>
              <a:gd name="connsiteX524" fmla="*/ 0 w 4724401"/>
              <a:gd name="connsiteY524" fmla="*/ 3271395 h 6858000"/>
              <a:gd name="connsiteX525" fmla="*/ 0 w 4724401"/>
              <a:gd name="connsiteY525" fmla="*/ 3153002 h 6858000"/>
              <a:gd name="connsiteX526" fmla="*/ 2386 w 4724401"/>
              <a:gd name="connsiteY526" fmla="*/ 3149203 h 6858000"/>
              <a:gd name="connsiteX527" fmla="*/ 89753 w 4724401"/>
              <a:gd name="connsiteY527" fmla="*/ 2987702 h 6858000"/>
              <a:gd name="connsiteX528" fmla="*/ 76869 w 4724401"/>
              <a:gd name="connsiteY528" fmla="*/ 3005404 h 6858000"/>
              <a:gd name="connsiteX529" fmla="*/ 32049 w 4724401"/>
              <a:gd name="connsiteY529" fmla="*/ 3065814 h 6858000"/>
              <a:gd name="connsiteX530" fmla="*/ 0 w 4724401"/>
              <a:gd name="connsiteY530" fmla="*/ 3108744 h 6858000"/>
              <a:gd name="connsiteX531" fmla="*/ 0 w 4724401"/>
              <a:gd name="connsiteY531" fmla="*/ 3058059 h 6858000"/>
              <a:gd name="connsiteX532" fmla="*/ 7610 w 4724401"/>
              <a:gd name="connsiteY532" fmla="*/ 3047889 h 6858000"/>
              <a:gd name="connsiteX533" fmla="*/ 52419 w 4724401"/>
              <a:gd name="connsiteY533" fmla="*/ 2987479 h 6858000"/>
              <a:gd name="connsiteX534" fmla="*/ 59142 w 4724401"/>
              <a:gd name="connsiteY534" fmla="*/ 2978488 h 6858000"/>
              <a:gd name="connsiteX535" fmla="*/ 0 w 4724401"/>
              <a:gd name="connsiteY535" fmla="*/ 3015334 h 6858000"/>
              <a:gd name="connsiteX536" fmla="*/ 0 w 4724401"/>
              <a:gd name="connsiteY536" fmla="*/ 2914286 h 6858000"/>
              <a:gd name="connsiteX537" fmla="*/ 36383 w 4724401"/>
              <a:gd name="connsiteY537" fmla="*/ 2901128 h 6858000"/>
              <a:gd name="connsiteX538" fmla="*/ 156329 w 4724401"/>
              <a:gd name="connsiteY538" fmla="*/ 2840533 h 6858000"/>
              <a:gd name="connsiteX539" fmla="*/ 358355 w 4724401"/>
              <a:gd name="connsiteY539" fmla="*/ 2620471 h 6858000"/>
              <a:gd name="connsiteX540" fmla="*/ 510577 w 4724401"/>
              <a:gd name="connsiteY540" fmla="*/ 2501244 h 6858000"/>
              <a:gd name="connsiteX541" fmla="*/ 211967 w 4724401"/>
              <a:gd name="connsiteY541" fmla="*/ 2479171 h 6858000"/>
              <a:gd name="connsiteX542" fmla="*/ 0 w 4724401"/>
              <a:gd name="connsiteY542" fmla="*/ 2476398 h 6858000"/>
              <a:gd name="connsiteX543" fmla="*/ 0 w 4724401"/>
              <a:gd name="connsiteY543" fmla="*/ 2389189 h 6858000"/>
              <a:gd name="connsiteX544" fmla="*/ 103062 w 4724401"/>
              <a:gd name="connsiteY544" fmla="*/ 2389518 h 6858000"/>
              <a:gd name="connsiteX545" fmla="*/ 510734 w 4724401"/>
              <a:gd name="connsiteY545" fmla="*/ 2416201 h 6858000"/>
              <a:gd name="connsiteX546" fmla="*/ 279257 w 4724401"/>
              <a:gd name="connsiteY546" fmla="*/ 2092102 h 6858000"/>
              <a:gd name="connsiteX547" fmla="*/ 65265 w 4724401"/>
              <a:gd name="connsiteY547" fmla="*/ 2006049 h 6858000"/>
              <a:gd name="connsiteX548" fmla="*/ 0 w 4724401"/>
              <a:gd name="connsiteY548" fmla="*/ 1982532 h 6858000"/>
              <a:gd name="connsiteX549" fmla="*/ 0 w 4724401"/>
              <a:gd name="connsiteY549" fmla="*/ 1912789 h 6858000"/>
              <a:gd name="connsiteX550" fmla="*/ 97460 w 4724401"/>
              <a:gd name="connsiteY550" fmla="*/ 1953725 h 6858000"/>
              <a:gd name="connsiteX551" fmla="*/ 221272 w 4724401"/>
              <a:gd name="connsiteY551" fmla="*/ 1980766 h 6858000"/>
              <a:gd name="connsiteX552" fmla="*/ 116765 w 4724401"/>
              <a:gd name="connsiteY552" fmla="*/ 1911033 h 6858000"/>
              <a:gd name="connsiteX553" fmla="*/ 16405 w 4724401"/>
              <a:gd name="connsiteY553" fmla="*/ 1803412 h 6858000"/>
              <a:gd name="connsiteX554" fmla="*/ 0 w 4724401"/>
              <a:gd name="connsiteY554" fmla="*/ 1784777 h 6858000"/>
              <a:gd name="connsiteX555" fmla="*/ 0 w 4724401"/>
              <a:gd name="connsiteY555" fmla="*/ 1740082 h 6858000"/>
              <a:gd name="connsiteX556" fmla="*/ 39394 w 4724401"/>
              <a:gd name="connsiteY556" fmla="*/ 1784856 h 6858000"/>
              <a:gd name="connsiteX557" fmla="*/ 135813 w 4724401"/>
              <a:gd name="connsiteY557" fmla="*/ 1888838 h 6858000"/>
              <a:gd name="connsiteX558" fmla="*/ 242575 w 4724401"/>
              <a:gd name="connsiteY558" fmla="*/ 1958841 h 6858000"/>
              <a:gd name="connsiteX559" fmla="*/ 82197 w 4724401"/>
              <a:gd name="connsiteY559" fmla="*/ 1754826 h 6858000"/>
              <a:gd name="connsiteX560" fmla="*/ 0 w 4724401"/>
              <a:gd name="connsiteY560" fmla="*/ 1679650 h 6858000"/>
              <a:gd name="connsiteX561" fmla="*/ 0 w 4724401"/>
              <a:gd name="connsiteY561" fmla="*/ 1602463 h 6858000"/>
              <a:gd name="connsiteX562" fmla="*/ 84689 w 4724401"/>
              <a:gd name="connsiteY562" fmla="*/ 1677442 h 6858000"/>
              <a:gd name="connsiteX563" fmla="*/ 298437 w 4724401"/>
              <a:gd name="connsiteY563" fmla="*/ 1968019 h 6858000"/>
              <a:gd name="connsiteX564" fmla="*/ 227269 w 4724401"/>
              <a:gd name="connsiteY564" fmla="*/ 1114064 h 6858000"/>
              <a:gd name="connsiteX565" fmla="*/ 248003 w 4724401"/>
              <a:gd name="connsiteY565" fmla="*/ 1089613 h 6858000"/>
              <a:gd name="connsiteX566" fmla="*/ 427020 w 4724401"/>
              <a:gd name="connsiteY566" fmla="*/ 1619803 h 6858000"/>
              <a:gd name="connsiteX567" fmla="*/ 340345 w 4724401"/>
              <a:gd name="connsiteY567" fmla="*/ 2027739 h 6858000"/>
              <a:gd name="connsiteX568" fmla="*/ 360865 w 4724401"/>
              <a:gd name="connsiteY568" fmla="*/ 2044827 h 6858000"/>
              <a:gd name="connsiteX569" fmla="*/ 560414 w 4724401"/>
              <a:gd name="connsiteY569" fmla="*/ 2421457 h 6858000"/>
              <a:gd name="connsiteX570" fmla="*/ 1359703 w 4724401"/>
              <a:gd name="connsiteY570" fmla="*/ 2578554 h 6858000"/>
              <a:gd name="connsiteX571" fmla="*/ 1359422 w 4724401"/>
              <a:gd name="connsiteY571" fmla="*/ 2577994 h 6858000"/>
              <a:gd name="connsiteX572" fmla="*/ 828701 w 4724401"/>
              <a:gd name="connsiteY572" fmla="*/ 1839520 h 6858000"/>
              <a:gd name="connsiteX573" fmla="*/ 494427 w 4724401"/>
              <a:gd name="connsiteY573" fmla="*/ 1092333 h 6858000"/>
              <a:gd name="connsiteX574" fmla="*/ 506322 w 4724401"/>
              <a:gd name="connsiteY574" fmla="*/ 1020997 h 6858000"/>
              <a:gd name="connsiteX575" fmla="*/ 4570198 w 4724401"/>
              <a:gd name="connsiteY575" fmla="*/ 978081 h 6858000"/>
              <a:gd name="connsiteX576" fmla="*/ 4523691 w 4724401"/>
              <a:gd name="connsiteY576" fmla="*/ 1127776 h 6858000"/>
              <a:gd name="connsiteX577" fmla="*/ 4509875 w 4724401"/>
              <a:gd name="connsiteY577" fmla="*/ 1167552 h 6858000"/>
              <a:gd name="connsiteX578" fmla="*/ 4478168 w 4724401"/>
              <a:gd name="connsiteY578" fmla="*/ 1260735 h 6858000"/>
              <a:gd name="connsiteX579" fmla="*/ 4409309 w 4724401"/>
              <a:gd name="connsiteY579" fmla="*/ 1666996 h 6858000"/>
              <a:gd name="connsiteX580" fmla="*/ 4370031 w 4724401"/>
              <a:gd name="connsiteY580" fmla="*/ 1955666 h 6858000"/>
              <a:gd name="connsiteX581" fmla="*/ 4570198 w 4724401"/>
              <a:gd name="connsiteY581" fmla="*/ 978081 h 6858000"/>
              <a:gd name="connsiteX582" fmla="*/ 4557898 w 4724401"/>
              <a:gd name="connsiteY582" fmla="*/ 900011 h 6858000"/>
              <a:gd name="connsiteX583" fmla="*/ 4344840 w 4724401"/>
              <a:gd name="connsiteY583" fmla="*/ 1922038 h 6858000"/>
              <a:gd name="connsiteX584" fmla="*/ 4378710 w 4724401"/>
              <a:gd name="connsiteY584" fmla="*/ 1665516 h 6858000"/>
              <a:gd name="connsiteX585" fmla="*/ 4448798 w 4724401"/>
              <a:gd name="connsiteY585" fmla="*/ 1253024 h 6858000"/>
              <a:gd name="connsiteX586" fmla="*/ 4480315 w 4724401"/>
              <a:gd name="connsiteY586" fmla="*/ 1158454 h 6858000"/>
              <a:gd name="connsiteX587" fmla="*/ 4494133 w 4724401"/>
              <a:gd name="connsiteY587" fmla="*/ 1118676 h 6858000"/>
              <a:gd name="connsiteX588" fmla="*/ 4557898 w 4724401"/>
              <a:gd name="connsiteY588" fmla="*/ 900011 h 6858000"/>
              <a:gd name="connsiteX589" fmla="*/ 3607114 w 4724401"/>
              <a:gd name="connsiteY589" fmla="*/ 467441 h 6858000"/>
              <a:gd name="connsiteX590" fmla="*/ 3296242 w 4724401"/>
              <a:gd name="connsiteY590" fmla="*/ 807991 h 6858000"/>
              <a:gd name="connsiteX591" fmla="*/ 3174674 w 4724401"/>
              <a:gd name="connsiteY591" fmla="*/ 919759 h 6858000"/>
              <a:gd name="connsiteX592" fmla="*/ 3042978 w 4724401"/>
              <a:gd name="connsiteY592" fmla="*/ 1054894 h 6858000"/>
              <a:gd name="connsiteX593" fmla="*/ 2968914 w 4724401"/>
              <a:gd name="connsiteY593" fmla="*/ 1133756 h 6858000"/>
              <a:gd name="connsiteX594" fmla="*/ 3103823 w 4724401"/>
              <a:gd name="connsiteY594" fmla="*/ 1026814 h 6858000"/>
              <a:gd name="connsiteX595" fmla="*/ 3607114 w 4724401"/>
              <a:gd name="connsiteY595" fmla="*/ 467441 h 6858000"/>
              <a:gd name="connsiteX596" fmla="*/ 3744487 w 4724401"/>
              <a:gd name="connsiteY596" fmla="*/ 383136 h 6858000"/>
              <a:gd name="connsiteX597" fmla="*/ 3970213 w 4724401"/>
              <a:gd name="connsiteY597" fmla="*/ 995559 h 6858000"/>
              <a:gd name="connsiteX598" fmla="*/ 3744487 w 4724401"/>
              <a:gd name="connsiteY598" fmla="*/ 383136 h 6858000"/>
              <a:gd name="connsiteX599" fmla="*/ 3624562 w 4724401"/>
              <a:gd name="connsiteY599" fmla="*/ 367041 h 6858000"/>
              <a:gd name="connsiteX600" fmla="*/ 3489712 w 4724401"/>
              <a:gd name="connsiteY600" fmla="*/ 485386 h 6858000"/>
              <a:gd name="connsiteX601" fmla="*/ 3182994 w 4724401"/>
              <a:gd name="connsiteY601" fmla="*/ 828265 h 6858000"/>
              <a:gd name="connsiteX602" fmla="*/ 2892114 w 4724401"/>
              <a:gd name="connsiteY602" fmla="*/ 1172635 h 6858000"/>
              <a:gd name="connsiteX603" fmla="*/ 3021459 w 4724401"/>
              <a:gd name="connsiteY603" fmla="*/ 1035385 h 6858000"/>
              <a:gd name="connsiteX604" fmla="*/ 3153873 w 4724401"/>
              <a:gd name="connsiteY604" fmla="*/ 898971 h 6858000"/>
              <a:gd name="connsiteX605" fmla="*/ 3276511 w 4724401"/>
              <a:gd name="connsiteY605" fmla="*/ 786423 h 6858000"/>
              <a:gd name="connsiteX606" fmla="*/ 3584154 w 4724401"/>
              <a:gd name="connsiteY606" fmla="*/ 448218 h 6858000"/>
              <a:gd name="connsiteX607" fmla="*/ 3624562 w 4724401"/>
              <a:gd name="connsiteY607" fmla="*/ 367041 h 6858000"/>
              <a:gd name="connsiteX608" fmla="*/ 3766672 w 4724401"/>
              <a:gd name="connsiteY608" fmla="*/ 359429 h 6858000"/>
              <a:gd name="connsiteX609" fmla="*/ 3996338 w 4724401"/>
              <a:gd name="connsiteY609" fmla="*/ 968237 h 6858000"/>
              <a:gd name="connsiteX610" fmla="*/ 3766672 w 4724401"/>
              <a:gd name="connsiteY610" fmla="*/ 359429 h 6858000"/>
              <a:gd name="connsiteX611" fmla="*/ 3882765 w 4724401"/>
              <a:gd name="connsiteY611" fmla="*/ 0 h 6858000"/>
              <a:gd name="connsiteX612" fmla="*/ 3995099 w 4724401"/>
              <a:gd name="connsiteY612" fmla="*/ 0 h 6858000"/>
              <a:gd name="connsiteX613" fmla="*/ 4163818 w 4724401"/>
              <a:gd name="connsiteY613" fmla="*/ 234104 h 6858000"/>
              <a:gd name="connsiteX614" fmla="*/ 4172099 w 4724401"/>
              <a:gd name="connsiteY614" fmla="*/ 234207 h 6858000"/>
              <a:gd name="connsiteX615" fmla="*/ 4628589 w 4724401"/>
              <a:gd name="connsiteY615" fmla="*/ 289746 h 6858000"/>
              <a:gd name="connsiteX616" fmla="*/ 4724401 w 4724401"/>
              <a:gd name="connsiteY616" fmla="*/ 281632 h 6858000"/>
              <a:gd name="connsiteX617" fmla="*/ 4724401 w 4724401"/>
              <a:gd name="connsiteY617" fmla="*/ 330664 h 6858000"/>
              <a:gd name="connsiteX618" fmla="*/ 4657975 w 4724401"/>
              <a:gd name="connsiteY618" fmla="*/ 338772 h 6858000"/>
              <a:gd name="connsiteX619" fmla="*/ 4227047 w 4724401"/>
              <a:gd name="connsiteY619" fmla="*/ 313415 h 6858000"/>
              <a:gd name="connsiteX620" fmla="*/ 4346041 w 4724401"/>
              <a:gd name="connsiteY620" fmla="*/ 456086 h 6858000"/>
              <a:gd name="connsiteX621" fmla="*/ 4599604 w 4724401"/>
              <a:gd name="connsiteY621" fmla="*/ 723178 h 6858000"/>
              <a:gd name="connsiteX622" fmla="*/ 4724401 w 4724401"/>
              <a:gd name="connsiteY622" fmla="*/ 833497 h 6858000"/>
              <a:gd name="connsiteX623" fmla="*/ 4724401 w 4724401"/>
              <a:gd name="connsiteY623" fmla="*/ 950118 h 6858000"/>
              <a:gd name="connsiteX624" fmla="*/ 4655015 w 4724401"/>
              <a:gd name="connsiteY624" fmla="*/ 891426 h 6858000"/>
              <a:gd name="connsiteX625" fmla="*/ 4348002 w 4724401"/>
              <a:gd name="connsiteY625" fmla="*/ 2205895 h 6858000"/>
              <a:gd name="connsiteX626" fmla="*/ 4262250 w 4724401"/>
              <a:gd name="connsiteY626" fmla="*/ 2219972 h 6858000"/>
              <a:gd name="connsiteX627" fmla="*/ 4550611 w 4724401"/>
              <a:gd name="connsiteY627" fmla="*/ 817540 h 6858000"/>
              <a:gd name="connsiteX628" fmla="*/ 4564418 w 4724401"/>
              <a:gd name="connsiteY628" fmla="*/ 808293 h 6858000"/>
              <a:gd name="connsiteX629" fmla="*/ 4266388 w 4724401"/>
              <a:gd name="connsiteY629" fmla="*/ 500083 h 6858000"/>
              <a:gd name="connsiteX630" fmla="*/ 4032842 w 4724401"/>
              <a:gd name="connsiteY630" fmla="*/ 211809 h 6858000"/>
              <a:gd name="connsiteX631" fmla="*/ 3721337 w 4724401"/>
              <a:gd name="connsiteY631" fmla="*/ 0 h 6858000"/>
              <a:gd name="connsiteX632" fmla="*/ 3797544 w 4724401"/>
              <a:gd name="connsiteY632" fmla="*/ 0 h 6858000"/>
              <a:gd name="connsiteX633" fmla="*/ 3775734 w 4724401"/>
              <a:gd name="connsiteY633" fmla="*/ 95131 h 6858000"/>
              <a:gd name="connsiteX634" fmla="*/ 3724807 w 4724401"/>
              <a:gd name="connsiteY634" fmla="*/ 272257 h 6858000"/>
              <a:gd name="connsiteX635" fmla="*/ 3726844 w 4724401"/>
              <a:gd name="connsiteY635" fmla="*/ 282988 h 6858000"/>
              <a:gd name="connsiteX636" fmla="*/ 3742664 w 4724401"/>
              <a:gd name="connsiteY636" fmla="*/ 279918 h 6858000"/>
              <a:gd name="connsiteX637" fmla="*/ 4103910 w 4724401"/>
              <a:gd name="connsiteY637" fmla="*/ 1161917 h 6858000"/>
              <a:gd name="connsiteX638" fmla="*/ 4020269 w 4724401"/>
              <a:gd name="connsiteY638" fmla="*/ 1200406 h 6858000"/>
              <a:gd name="connsiteX639" fmla="*/ 3674882 w 4724401"/>
              <a:gd name="connsiteY639" fmla="*/ 488524 h 6858000"/>
              <a:gd name="connsiteX640" fmla="*/ 3132682 w 4724401"/>
              <a:gd name="connsiteY640" fmla="*/ 1072284 h 6858000"/>
              <a:gd name="connsiteX641" fmla="*/ 2716346 w 4724401"/>
              <a:gd name="connsiteY641" fmla="*/ 1276376 h 6858000"/>
              <a:gd name="connsiteX642" fmla="*/ 2716772 w 4724401"/>
              <a:gd name="connsiteY642" fmla="*/ 1255462 h 6858000"/>
              <a:gd name="connsiteX643" fmla="*/ 3471096 w 4724401"/>
              <a:gd name="connsiteY643" fmla="*/ 437072 h 6858000"/>
              <a:gd name="connsiteX644" fmla="*/ 3639057 w 4724401"/>
              <a:gd name="connsiteY644" fmla="*/ 286334 h 6858000"/>
              <a:gd name="connsiteX645" fmla="*/ 3640309 w 4724401"/>
              <a:gd name="connsiteY645" fmla="*/ 284664 h 6858000"/>
              <a:gd name="connsiteX646" fmla="*/ 3646022 w 4724401"/>
              <a:gd name="connsiteY646" fmla="*/ 276711 h 6858000"/>
              <a:gd name="connsiteX647" fmla="*/ 3707943 w 4724401"/>
              <a:gd name="connsiteY647" fmla="*/ 65958 h 6858000"/>
              <a:gd name="connsiteX648" fmla="*/ 2867960 w 4724401"/>
              <a:gd name="connsiteY648" fmla="*/ 0 h 6858000"/>
              <a:gd name="connsiteX649" fmla="*/ 2926351 w 4724401"/>
              <a:gd name="connsiteY649" fmla="*/ 0 h 6858000"/>
              <a:gd name="connsiteX650" fmla="*/ 2902823 w 4724401"/>
              <a:gd name="connsiteY650" fmla="*/ 262929 h 6858000"/>
              <a:gd name="connsiteX651" fmla="*/ 2940663 w 4724401"/>
              <a:gd name="connsiteY651" fmla="*/ 140884 h 6858000"/>
              <a:gd name="connsiteX652" fmla="*/ 2947039 w 4724401"/>
              <a:gd name="connsiteY652" fmla="*/ 122524 h 6858000"/>
              <a:gd name="connsiteX653" fmla="*/ 2984316 w 4724401"/>
              <a:gd name="connsiteY653" fmla="*/ 0 h 6858000"/>
              <a:gd name="connsiteX654" fmla="*/ 3016114 w 4724401"/>
              <a:gd name="connsiteY654" fmla="*/ 0 h 6858000"/>
              <a:gd name="connsiteX655" fmla="*/ 2979949 w 4724401"/>
              <a:gd name="connsiteY655" fmla="*/ 119274 h 6858000"/>
              <a:gd name="connsiteX656" fmla="*/ 3023879 w 4724401"/>
              <a:gd name="connsiteY656" fmla="*/ 0 h 6858000"/>
              <a:gd name="connsiteX657" fmla="*/ 3105400 w 4724401"/>
              <a:gd name="connsiteY657" fmla="*/ 0 h 6858000"/>
              <a:gd name="connsiteX658" fmla="*/ 3094669 w 4724401"/>
              <a:gd name="connsiteY658" fmla="*/ 30308 h 6858000"/>
              <a:gd name="connsiteX659" fmla="*/ 2901945 w 4724401"/>
              <a:gd name="connsiteY659" fmla="*/ 466538 h 6858000"/>
              <a:gd name="connsiteX660" fmla="*/ 2815209 w 4724401"/>
              <a:gd name="connsiteY660" fmla="*/ 497361 h 6858000"/>
              <a:gd name="connsiteX661" fmla="*/ 2844845 w 4724401"/>
              <a:gd name="connsiteY661" fmla="*/ 127638 h 6858000"/>
              <a:gd name="connsiteX662" fmla="*/ 1057230 w 4724401"/>
              <a:gd name="connsiteY662" fmla="*/ 0 h 6858000"/>
              <a:gd name="connsiteX663" fmla="*/ 1111003 w 4724401"/>
              <a:gd name="connsiteY663" fmla="*/ 0 h 6858000"/>
              <a:gd name="connsiteX664" fmla="*/ 1125553 w 4724401"/>
              <a:gd name="connsiteY664" fmla="*/ 52588 h 6858000"/>
              <a:gd name="connsiteX665" fmla="*/ 1304276 w 4724401"/>
              <a:gd name="connsiteY665" fmla="*/ 476275 h 6858000"/>
              <a:gd name="connsiteX666" fmla="*/ 1492066 w 4724401"/>
              <a:gd name="connsiteY666" fmla="*/ 886333 h 6858000"/>
              <a:gd name="connsiteX667" fmla="*/ 1423698 w 4724401"/>
              <a:gd name="connsiteY667" fmla="*/ 710817 h 6858000"/>
              <a:gd name="connsiteX668" fmla="*/ 1357609 w 4724401"/>
              <a:gd name="connsiteY668" fmla="*/ 532892 h 6858000"/>
              <a:gd name="connsiteX669" fmla="*/ 1309550 w 4724401"/>
              <a:gd name="connsiteY669" fmla="*/ 374031 h 6858000"/>
              <a:gd name="connsiteX670" fmla="*/ 1193673 w 4724401"/>
              <a:gd name="connsiteY670" fmla="*/ 49533 h 6858000"/>
              <a:gd name="connsiteX671" fmla="*/ 1164391 w 4724401"/>
              <a:gd name="connsiteY671" fmla="*/ 0 h 6858000"/>
              <a:gd name="connsiteX672" fmla="*/ 1200666 w 4724401"/>
              <a:gd name="connsiteY672" fmla="*/ 0 h 6858000"/>
              <a:gd name="connsiteX673" fmla="*/ 1223408 w 4724401"/>
              <a:gd name="connsiteY673" fmla="*/ 38996 h 6858000"/>
              <a:gd name="connsiteX674" fmla="*/ 1339635 w 4724401"/>
              <a:gd name="connsiteY674" fmla="*/ 365517 h 6858000"/>
              <a:gd name="connsiteX675" fmla="*/ 1387469 w 4724401"/>
              <a:gd name="connsiteY675" fmla="*/ 523079 h 6858000"/>
              <a:gd name="connsiteX676" fmla="*/ 1452685 w 4724401"/>
              <a:gd name="connsiteY676" fmla="*/ 699806 h 6858000"/>
              <a:gd name="connsiteX677" fmla="*/ 1492092 w 4724401"/>
              <a:gd name="connsiteY677" fmla="*/ 800424 h 6858000"/>
              <a:gd name="connsiteX678" fmla="*/ 1455302 w 4724401"/>
              <a:gd name="connsiteY678" fmla="*/ 632913 h 6858000"/>
              <a:gd name="connsiteX679" fmla="*/ 1222336 w 4724401"/>
              <a:gd name="connsiteY679" fmla="*/ 9480 h 6858000"/>
              <a:gd name="connsiteX680" fmla="*/ 1214634 w 4724401"/>
              <a:gd name="connsiteY680" fmla="*/ 0 h 6858000"/>
              <a:gd name="connsiteX681" fmla="*/ 1289827 w 4724401"/>
              <a:gd name="connsiteY681" fmla="*/ 0 h 6858000"/>
              <a:gd name="connsiteX682" fmla="*/ 1321076 w 4724401"/>
              <a:gd name="connsiteY682" fmla="*/ 59722 h 6858000"/>
              <a:gd name="connsiteX683" fmla="*/ 1512579 w 4724401"/>
              <a:gd name="connsiteY683" fmla="*/ 626441 h 6858000"/>
              <a:gd name="connsiteX684" fmla="*/ 1506076 w 4724401"/>
              <a:gd name="connsiteY684" fmla="*/ 1089289 h 6858000"/>
              <a:gd name="connsiteX685" fmla="*/ 1486346 w 4724401"/>
              <a:gd name="connsiteY685" fmla="*/ 1079919 h 6858000"/>
              <a:gd name="connsiteX686" fmla="*/ 1070511 w 4724401"/>
              <a:gd name="connsiteY686" fmla="*/ 48609 h 6858000"/>
              <a:gd name="connsiteX687" fmla="*/ 43151 w 4724401"/>
              <a:gd name="connsiteY687" fmla="*/ 0 h 6858000"/>
              <a:gd name="connsiteX688" fmla="*/ 95283 w 4724401"/>
              <a:gd name="connsiteY688" fmla="*/ 0 h 6858000"/>
              <a:gd name="connsiteX689" fmla="*/ 300708 w 4724401"/>
              <a:gd name="connsiteY689" fmla="*/ 154571 h 6858000"/>
              <a:gd name="connsiteX690" fmla="*/ 530414 w 4724401"/>
              <a:gd name="connsiteY690" fmla="*/ 354673 h 6858000"/>
              <a:gd name="connsiteX691" fmla="*/ 333785 w 4724401"/>
              <a:gd name="connsiteY691" fmla="*/ 161564 h 6858000"/>
              <a:gd name="connsiteX692" fmla="*/ 147005 w 4724401"/>
              <a:gd name="connsiteY692" fmla="*/ 0 h 6858000"/>
              <a:gd name="connsiteX693" fmla="*/ 272509 w 4724401"/>
              <a:gd name="connsiteY693" fmla="*/ 0 h 6858000"/>
              <a:gd name="connsiteX694" fmla="*/ 326276 w 4724401"/>
              <a:gd name="connsiteY694" fmla="*/ 45847 h 6858000"/>
              <a:gd name="connsiteX695" fmla="*/ 823759 w 4724401"/>
              <a:gd name="connsiteY695" fmla="*/ 574145 h 6858000"/>
              <a:gd name="connsiteX696" fmla="*/ 811254 w 4724401"/>
              <a:gd name="connsiteY696" fmla="*/ 665546 h 6858000"/>
              <a:gd name="connsiteX697" fmla="*/ 154042 w 4724401"/>
              <a:gd name="connsiteY697" fmla="*/ 261522 h 6858000"/>
              <a:gd name="connsiteX698" fmla="*/ 13550 w 4724401"/>
              <a:gd name="connsiteY698" fmla="*/ 158423 h 6858000"/>
              <a:gd name="connsiteX699" fmla="*/ 0 w 4724401"/>
              <a:gd name="connsiteY699" fmla="*/ 146618 h 6858000"/>
              <a:gd name="connsiteX700" fmla="*/ 0 w 4724401"/>
              <a:gd name="connsiteY700" fmla="*/ 59161 h 6858000"/>
              <a:gd name="connsiteX701" fmla="*/ 45427 w 4724401"/>
              <a:gd name="connsiteY701" fmla="*/ 101078 h 6858000"/>
              <a:gd name="connsiteX702" fmla="*/ 630103 w 4724401"/>
              <a:gd name="connsiteY702" fmla="*/ 485885 h 6858000"/>
              <a:gd name="connsiteX703" fmla="*/ 532040 w 4724401"/>
              <a:gd name="connsiteY703" fmla="*/ 399359 h 6858000"/>
              <a:gd name="connsiteX704" fmla="*/ 517618 w 4724401"/>
              <a:gd name="connsiteY704" fmla="*/ 385726 h 6858000"/>
              <a:gd name="connsiteX705" fmla="*/ 285074 w 4724401"/>
              <a:gd name="connsiteY705" fmla="*/ 18275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Lst>
            <a:rect l="l" t="t" r="r" b="b"/>
            <a:pathLst>
              <a:path w="4724401" h="6858000">
                <a:moveTo>
                  <a:pt x="369702" y="6712169"/>
                </a:moveTo>
                <a:lnTo>
                  <a:pt x="366575" y="6715556"/>
                </a:lnTo>
                <a:cubicBezTo>
                  <a:pt x="367954" y="6715031"/>
                  <a:pt x="369326" y="6714512"/>
                  <a:pt x="371637" y="6713954"/>
                </a:cubicBezTo>
                <a:close/>
                <a:moveTo>
                  <a:pt x="1019354" y="6315006"/>
                </a:moveTo>
                <a:cubicBezTo>
                  <a:pt x="847231" y="6483030"/>
                  <a:pt x="636234" y="6599053"/>
                  <a:pt x="441046" y="6691153"/>
                </a:cubicBezTo>
                <a:cubicBezTo>
                  <a:pt x="668934" y="6613112"/>
                  <a:pt x="947819" y="6494377"/>
                  <a:pt x="1019354" y="6315006"/>
                </a:cubicBezTo>
                <a:close/>
                <a:moveTo>
                  <a:pt x="991680" y="6298413"/>
                </a:moveTo>
                <a:cubicBezTo>
                  <a:pt x="775775" y="6396465"/>
                  <a:pt x="575302" y="6507871"/>
                  <a:pt x="409060" y="6671470"/>
                </a:cubicBezTo>
                <a:cubicBezTo>
                  <a:pt x="603834" y="6580783"/>
                  <a:pt x="817655" y="6465584"/>
                  <a:pt x="991680" y="6298413"/>
                </a:cubicBezTo>
                <a:close/>
                <a:moveTo>
                  <a:pt x="4724401" y="6289099"/>
                </a:moveTo>
                <a:lnTo>
                  <a:pt x="4724401" y="6407899"/>
                </a:lnTo>
                <a:lnTo>
                  <a:pt x="4689678" y="6440241"/>
                </a:lnTo>
                <a:cubicBezTo>
                  <a:pt x="4615724" y="6515503"/>
                  <a:pt x="4545518" y="6594166"/>
                  <a:pt x="4477543" y="6674836"/>
                </a:cubicBezTo>
                <a:lnTo>
                  <a:pt x="4329957" y="6858000"/>
                </a:lnTo>
                <a:lnTo>
                  <a:pt x="4218595" y="6858000"/>
                </a:lnTo>
                <a:lnTo>
                  <a:pt x="4368888" y="6668412"/>
                </a:lnTo>
                <a:cubicBezTo>
                  <a:pt x="4431654" y="6591444"/>
                  <a:pt x="4495926" y="6515754"/>
                  <a:pt x="4563091" y="6442508"/>
                </a:cubicBezTo>
                <a:cubicBezTo>
                  <a:pt x="4593999" y="6408904"/>
                  <a:pt x="4626518" y="6376648"/>
                  <a:pt x="4660205" y="6345369"/>
                </a:cubicBezTo>
                <a:close/>
                <a:moveTo>
                  <a:pt x="4724401" y="6198577"/>
                </a:moveTo>
                <a:lnTo>
                  <a:pt x="4724401" y="6238480"/>
                </a:lnTo>
                <a:lnTo>
                  <a:pt x="4689789" y="6268382"/>
                </a:lnTo>
                <a:cubicBezTo>
                  <a:pt x="4591303" y="6361972"/>
                  <a:pt x="4502007" y="6464046"/>
                  <a:pt x="4418722" y="6570886"/>
                </a:cubicBezTo>
                <a:lnTo>
                  <a:pt x="4214944" y="6858000"/>
                </a:lnTo>
                <a:lnTo>
                  <a:pt x="4177898" y="6858000"/>
                </a:lnTo>
                <a:lnTo>
                  <a:pt x="4391597" y="6556370"/>
                </a:lnTo>
                <a:cubicBezTo>
                  <a:pt x="4476641" y="6446900"/>
                  <a:pt x="4567929" y="6342186"/>
                  <a:pt x="4668889" y="6246399"/>
                </a:cubicBezTo>
                <a:close/>
                <a:moveTo>
                  <a:pt x="4724401" y="5924240"/>
                </a:moveTo>
                <a:lnTo>
                  <a:pt x="4724401" y="6044002"/>
                </a:lnTo>
                <a:lnTo>
                  <a:pt x="4695216" y="6071545"/>
                </a:lnTo>
                <a:cubicBezTo>
                  <a:pt x="4548599" y="6220767"/>
                  <a:pt x="4426366" y="6399245"/>
                  <a:pt x="4317146" y="6587716"/>
                </a:cubicBezTo>
                <a:lnTo>
                  <a:pt x="4171627" y="6858000"/>
                </a:lnTo>
                <a:lnTo>
                  <a:pt x="4081585" y="6858000"/>
                </a:lnTo>
                <a:lnTo>
                  <a:pt x="4238603" y="6559341"/>
                </a:lnTo>
                <a:cubicBezTo>
                  <a:pt x="4349147" y="6364728"/>
                  <a:pt x="4472301" y="6179172"/>
                  <a:pt x="4620848" y="6021419"/>
                </a:cubicBezTo>
                <a:close/>
                <a:moveTo>
                  <a:pt x="103333" y="5699602"/>
                </a:moveTo>
                <a:cubicBezTo>
                  <a:pt x="133282" y="5726353"/>
                  <a:pt x="175725" y="5762843"/>
                  <a:pt x="233938" y="5809416"/>
                </a:cubicBezTo>
                <a:cubicBezTo>
                  <a:pt x="390802" y="5935412"/>
                  <a:pt x="652575" y="6145703"/>
                  <a:pt x="883580" y="6180710"/>
                </a:cubicBezTo>
                <a:cubicBezTo>
                  <a:pt x="736829" y="6133021"/>
                  <a:pt x="610173" y="6040280"/>
                  <a:pt x="487337" y="5950182"/>
                </a:cubicBezTo>
                <a:cubicBezTo>
                  <a:pt x="443670" y="5917932"/>
                  <a:pt x="398584" y="5885270"/>
                  <a:pt x="354051" y="5854912"/>
                </a:cubicBezTo>
                <a:cubicBezTo>
                  <a:pt x="302352" y="5819720"/>
                  <a:pt x="247963" y="5787429"/>
                  <a:pt x="195436" y="5755068"/>
                </a:cubicBezTo>
                <a:close/>
                <a:moveTo>
                  <a:pt x="51253" y="5631825"/>
                </a:moveTo>
                <a:lnTo>
                  <a:pt x="211622" y="5728803"/>
                </a:lnTo>
                <a:cubicBezTo>
                  <a:pt x="264592" y="5760684"/>
                  <a:pt x="319013" y="5793908"/>
                  <a:pt x="371652" y="5829062"/>
                </a:cubicBezTo>
                <a:cubicBezTo>
                  <a:pt x="417589" y="5859824"/>
                  <a:pt x="462230" y="5892964"/>
                  <a:pt x="505903" y="5925221"/>
                </a:cubicBezTo>
                <a:cubicBezTo>
                  <a:pt x="628246" y="6014875"/>
                  <a:pt x="754907" y="6107611"/>
                  <a:pt x="899240" y="6153068"/>
                </a:cubicBezTo>
                <a:cubicBezTo>
                  <a:pt x="928476" y="6162153"/>
                  <a:pt x="958088" y="6168887"/>
                  <a:pt x="988114" y="6174204"/>
                </a:cubicBezTo>
                <a:cubicBezTo>
                  <a:pt x="943280" y="6136411"/>
                  <a:pt x="896194" y="6100100"/>
                  <a:pt x="845971" y="6067177"/>
                </a:cubicBezTo>
                <a:cubicBezTo>
                  <a:pt x="720131" y="5983257"/>
                  <a:pt x="580034" y="5915740"/>
                  <a:pt x="448057" y="5841376"/>
                </a:cubicBezTo>
                <a:cubicBezTo>
                  <a:pt x="341781" y="5780886"/>
                  <a:pt x="90319" y="5630263"/>
                  <a:pt x="51253" y="5631825"/>
                </a:cubicBezTo>
                <a:close/>
                <a:moveTo>
                  <a:pt x="2606687" y="5630718"/>
                </a:moveTo>
                <a:cubicBezTo>
                  <a:pt x="2484040" y="5952782"/>
                  <a:pt x="2550772" y="6305470"/>
                  <a:pt x="2645658" y="6640259"/>
                </a:cubicBezTo>
                <a:cubicBezTo>
                  <a:pt x="2605413" y="6320984"/>
                  <a:pt x="2566733" y="5970903"/>
                  <a:pt x="2606687" y="5630718"/>
                </a:cubicBezTo>
                <a:close/>
                <a:moveTo>
                  <a:pt x="3642057" y="5573487"/>
                </a:moveTo>
                <a:cubicBezTo>
                  <a:pt x="3639338" y="5575453"/>
                  <a:pt x="3635693" y="5577466"/>
                  <a:pt x="3632981" y="5579437"/>
                </a:cubicBezTo>
                <a:cubicBezTo>
                  <a:pt x="3509182" y="5674738"/>
                  <a:pt x="3441993" y="5811556"/>
                  <a:pt x="3382436" y="5952726"/>
                </a:cubicBezTo>
                <a:cubicBezTo>
                  <a:pt x="3286719" y="6179641"/>
                  <a:pt x="3231101" y="6419386"/>
                  <a:pt x="3191929" y="6662669"/>
                </a:cubicBezTo>
                <a:cubicBezTo>
                  <a:pt x="3237125" y="6465250"/>
                  <a:pt x="3296425" y="6271000"/>
                  <a:pt x="3369898" y="6081771"/>
                </a:cubicBezTo>
                <a:cubicBezTo>
                  <a:pt x="3454377" y="5865084"/>
                  <a:pt x="3540614" y="5703753"/>
                  <a:pt x="3642057" y="5573487"/>
                </a:cubicBezTo>
                <a:close/>
                <a:moveTo>
                  <a:pt x="2650666" y="5530686"/>
                </a:moveTo>
                <a:cubicBezTo>
                  <a:pt x="2650695" y="5531619"/>
                  <a:pt x="2650695" y="5531619"/>
                  <a:pt x="2650249" y="5532101"/>
                </a:cubicBezTo>
                <a:cubicBezTo>
                  <a:pt x="2594633" y="5864991"/>
                  <a:pt x="2624834" y="6212617"/>
                  <a:pt x="2663808" y="6535215"/>
                </a:cubicBezTo>
                <a:lnTo>
                  <a:pt x="2665418" y="6132756"/>
                </a:lnTo>
                <a:cubicBezTo>
                  <a:pt x="2666315" y="5945493"/>
                  <a:pt x="2661038" y="5743579"/>
                  <a:pt x="2650666" y="5530686"/>
                </a:cubicBezTo>
                <a:close/>
                <a:moveTo>
                  <a:pt x="2680277" y="5479204"/>
                </a:moveTo>
                <a:cubicBezTo>
                  <a:pt x="2679826" y="5479692"/>
                  <a:pt x="2679381" y="5480173"/>
                  <a:pt x="2678972" y="5481582"/>
                </a:cubicBezTo>
                <a:cubicBezTo>
                  <a:pt x="2691463" y="5712555"/>
                  <a:pt x="2697451" y="5932139"/>
                  <a:pt x="2696666" y="6133836"/>
                </a:cubicBezTo>
                <a:lnTo>
                  <a:pt x="2695769" y="6390955"/>
                </a:lnTo>
                <a:cubicBezTo>
                  <a:pt x="2712509" y="6297144"/>
                  <a:pt x="2727840" y="6202916"/>
                  <a:pt x="2739893" y="6108357"/>
                </a:cubicBezTo>
                <a:cubicBezTo>
                  <a:pt x="2767348" y="5886500"/>
                  <a:pt x="2737035" y="5687445"/>
                  <a:pt x="2680277" y="5479204"/>
                </a:cubicBezTo>
                <a:close/>
                <a:moveTo>
                  <a:pt x="1132195" y="5467980"/>
                </a:moveTo>
                <a:cubicBezTo>
                  <a:pt x="1313054" y="5495211"/>
                  <a:pt x="1494925" y="5512628"/>
                  <a:pt x="1679056" y="5516907"/>
                </a:cubicBezTo>
                <a:cubicBezTo>
                  <a:pt x="1838007" y="5520331"/>
                  <a:pt x="1983050" y="5490313"/>
                  <a:pt x="2128648" y="5474249"/>
                </a:cubicBezTo>
                <a:cubicBezTo>
                  <a:pt x="2028248" y="5467548"/>
                  <a:pt x="1925543" y="5473055"/>
                  <a:pt x="1825619" y="5478447"/>
                </a:cubicBezTo>
                <a:lnTo>
                  <a:pt x="1737798" y="5483353"/>
                </a:lnTo>
                <a:cubicBezTo>
                  <a:pt x="1536509" y="5492800"/>
                  <a:pt x="1332771" y="5487439"/>
                  <a:pt x="1132195" y="5467980"/>
                </a:cubicBezTo>
                <a:close/>
                <a:moveTo>
                  <a:pt x="1456157" y="5371404"/>
                </a:moveTo>
                <a:cubicBezTo>
                  <a:pt x="1385125" y="5373535"/>
                  <a:pt x="1314200" y="5378444"/>
                  <a:pt x="1244432" y="5385601"/>
                </a:cubicBezTo>
                <a:cubicBezTo>
                  <a:pt x="1151404" y="5395142"/>
                  <a:pt x="1060429" y="5408677"/>
                  <a:pt x="973990" y="5424940"/>
                </a:cubicBezTo>
                <a:cubicBezTo>
                  <a:pt x="1017323" y="5425535"/>
                  <a:pt x="1061253" y="5429367"/>
                  <a:pt x="1103809" y="5433720"/>
                </a:cubicBezTo>
                <a:lnTo>
                  <a:pt x="1123454" y="5435727"/>
                </a:lnTo>
                <a:cubicBezTo>
                  <a:pt x="1326373" y="5455563"/>
                  <a:pt x="1533386" y="5461253"/>
                  <a:pt x="1737017" y="5452183"/>
                </a:cubicBezTo>
                <a:cubicBezTo>
                  <a:pt x="1766288" y="5450544"/>
                  <a:pt x="1795121" y="5449390"/>
                  <a:pt x="1824397" y="5447757"/>
                </a:cubicBezTo>
                <a:cubicBezTo>
                  <a:pt x="1905266" y="5443590"/>
                  <a:pt x="1987993" y="5439352"/>
                  <a:pt x="2070059" y="5441660"/>
                </a:cubicBezTo>
                <a:cubicBezTo>
                  <a:pt x="1883310" y="5383634"/>
                  <a:pt x="1669251" y="5365013"/>
                  <a:pt x="1456157" y="5371404"/>
                </a:cubicBezTo>
                <a:close/>
                <a:moveTo>
                  <a:pt x="4724401" y="5202141"/>
                </a:moveTo>
                <a:lnTo>
                  <a:pt x="4724401" y="5319690"/>
                </a:lnTo>
                <a:lnTo>
                  <a:pt x="4690088" y="5349711"/>
                </a:lnTo>
                <a:cubicBezTo>
                  <a:pt x="4608685" y="5427949"/>
                  <a:pt x="4537495" y="5522778"/>
                  <a:pt x="4463413" y="5615162"/>
                </a:cubicBezTo>
                <a:cubicBezTo>
                  <a:pt x="4428815" y="5658459"/>
                  <a:pt x="4393697" y="5700384"/>
                  <a:pt x="4358134" y="5742791"/>
                </a:cubicBezTo>
                <a:cubicBezTo>
                  <a:pt x="4364015" y="5738366"/>
                  <a:pt x="4369890" y="5733933"/>
                  <a:pt x="4376219" y="5729027"/>
                </a:cubicBezTo>
                <a:cubicBezTo>
                  <a:pt x="4445817" y="5675939"/>
                  <a:pt x="4517680" y="5621374"/>
                  <a:pt x="4582340" y="5561037"/>
                </a:cubicBezTo>
                <a:cubicBezTo>
                  <a:pt x="4621394" y="5524545"/>
                  <a:pt x="4658482" y="5485345"/>
                  <a:pt x="4694684" y="5447098"/>
                </a:cubicBezTo>
                <a:lnTo>
                  <a:pt x="4724401" y="5415874"/>
                </a:lnTo>
                <a:lnTo>
                  <a:pt x="4724401" y="5461678"/>
                </a:lnTo>
                <a:lnTo>
                  <a:pt x="4718341" y="5468043"/>
                </a:lnTo>
                <a:cubicBezTo>
                  <a:pt x="4681696" y="5506771"/>
                  <a:pt x="4644162" y="5546455"/>
                  <a:pt x="4604655" y="5583434"/>
                </a:cubicBezTo>
                <a:cubicBezTo>
                  <a:pt x="4591636" y="5595592"/>
                  <a:pt x="4578581" y="5606832"/>
                  <a:pt x="4565074" y="5618550"/>
                </a:cubicBezTo>
                <a:cubicBezTo>
                  <a:pt x="4601957" y="5591693"/>
                  <a:pt x="4641858" y="5563143"/>
                  <a:pt x="4682209" y="5532923"/>
                </a:cubicBezTo>
                <a:lnTo>
                  <a:pt x="4724401" y="5499248"/>
                </a:lnTo>
                <a:lnTo>
                  <a:pt x="4724401" y="5608295"/>
                </a:lnTo>
                <a:lnTo>
                  <a:pt x="4713577" y="5616803"/>
                </a:lnTo>
                <a:cubicBezTo>
                  <a:pt x="4481263" y="5805403"/>
                  <a:pt x="4239092" y="5980417"/>
                  <a:pt x="3989559" y="6145945"/>
                </a:cubicBezTo>
                <a:cubicBezTo>
                  <a:pt x="3958721" y="6166743"/>
                  <a:pt x="3915645" y="6091150"/>
                  <a:pt x="3939824" y="6066900"/>
                </a:cubicBezTo>
                <a:cubicBezTo>
                  <a:pt x="4170724" y="5831323"/>
                  <a:pt x="4361787" y="5566131"/>
                  <a:pt x="4584537" y="5324826"/>
                </a:cubicBezTo>
                <a:cubicBezTo>
                  <a:pt x="4616120" y="5290612"/>
                  <a:pt x="4648400" y="5259282"/>
                  <a:pt x="4682005" y="5231398"/>
                </a:cubicBezTo>
                <a:close/>
                <a:moveTo>
                  <a:pt x="1903353" y="5044827"/>
                </a:moveTo>
                <a:cubicBezTo>
                  <a:pt x="1900901" y="5049058"/>
                  <a:pt x="1913196" y="5065331"/>
                  <a:pt x="1936931" y="5093954"/>
                </a:cubicBezTo>
                <a:cubicBezTo>
                  <a:pt x="2021149" y="5196773"/>
                  <a:pt x="2108079" y="5297623"/>
                  <a:pt x="2195868" y="5396574"/>
                </a:cubicBezTo>
                <a:cubicBezTo>
                  <a:pt x="2196092" y="5309013"/>
                  <a:pt x="2155695" y="5230515"/>
                  <a:pt x="2088852" y="5166123"/>
                </a:cubicBezTo>
                <a:cubicBezTo>
                  <a:pt x="2054441" y="5132572"/>
                  <a:pt x="2001584" y="5091839"/>
                  <a:pt x="1958241" y="5067955"/>
                </a:cubicBezTo>
                <a:cubicBezTo>
                  <a:pt x="1922998" y="5048408"/>
                  <a:pt x="1905803" y="5040595"/>
                  <a:pt x="1903353" y="5044827"/>
                </a:cubicBezTo>
                <a:close/>
                <a:moveTo>
                  <a:pt x="1979378" y="4769504"/>
                </a:moveTo>
                <a:cubicBezTo>
                  <a:pt x="2251008" y="4946802"/>
                  <a:pt x="2557265" y="5046794"/>
                  <a:pt x="2882120" y="5064547"/>
                </a:cubicBezTo>
                <a:cubicBezTo>
                  <a:pt x="2852884" y="5055476"/>
                  <a:pt x="2822307" y="5047842"/>
                  <a:pt x="2793103" y="5039699"/>
                </a:cubicBezTo>
                <a:lnTo>
                  <a:pt x="2770041" y="5033634"/>
                </a:lnTo>
                <a:cubicBezTo>
                  <a:pt x="2500352" y="4962917"/>
                  <a:pt x="2236095" y="4864963"/>
                  <a:pt x="1979378" y="4769504"/>
                </a:cubicBezTo>
                <a:close/>
                <a:moveTo>
                  <a:pt x="1927410" y="4716164"/>
                </a:moveTo>
                <a:cubicBezTo>
                  <a:pt x="1938311" y="4720848"/>
                  <a:pt x="1949172" y="4724604"/>
                  <a:pt x="1959587" y="4728849"/>
                </a:cubicBezTo>
                <a:cubicBezTo>
                  <a:pt x="2224818" y="4827692"/>
                  <a:pt x="2499050" y="4930367"/>
                  <a:pt x="2777707" y="5003991"/>
                </a:cubicBezTo>
                <a:lnTo>
                  <a:pt x="2800768" y="5010056"/>
                </a:lnTo>
                <a:cubicBezTo>
                  <a:pt x="2826662" y="5016937"/>
                  <a:pt x="2852553" y="5023818"/>
                  <a:pt x="2879408" y="5031590"/>
                </a:cubicBezTo>
                <a:cubicBezTo>
                  <a:pt x="2873718" y="5029024"/>
                  <a:pt x="2868475" y="5025973"/>
                  <a:pt x="2862295" y="5022958"/>
                </a:cubicBezTo>
                <a:cubicBezTo>
                  <a:pt x="2846112" y="5014292"/>
                  <a:pt x="2829972" y="5006555"/>
                  <a:pt x="2813343" y="4998369"/>
                </a:cubicBezTo>
                <a:cubicBezTo>
                  <a:pt x="2759214" y="4972589"/>
                  <a:pt x="2702010" y="4951123"/>
                  <a:pt x="2646245" y="4930999"/>
                </a:cubicBezTo>
                <a:cubicBezTo>
                  <a:pt x="2437298" y="4853662"/>
                  <a:pt x="2221285" y="4774272"/>
                  <a:pt x="1999243" y="4730524"/>
                </a:cubicBezTo>
                <a:lnTo>
                  <a:pt x="1979527" y="4726651"/>
                </a:lnTo>
                <a:close/>
                <a:moveTo>
                  <a:pt x="1997014" y="4698007"/>
                </a:moveTo>
                <a:lnTo>
                  <a:pt x="2005458" y="4699540"/>
                </a:lnTo>
                <a:cubicBezTo>
                  <a:pt x="2229844" y="4743659"/>
                  <a:pt x="2447268" y="4823456"/>
                  <a:pt x="2657186" y="4901687"/>
                </a:cubicBezTo>
                <a:cubicBezTo>
                  <a:pt x="2713431" y="4922259"/>
                  <a:pt x="2771565" y="4943688"/>
                  <a:pt x="2826662" y="4970362"/>
                </a:cubicBezTo>
                <a:cubicBezTo>
                  <a:pt x="2843286" y="4978544"/>
                  <a:pt x="2859914" y="4986729"/>
                  <a:pt x="2876100" y="4995397"/>
                </a:cubicBezTo>
                <a:cubicBezTo>
                  <a:pt x="2929811" y="5022592"/>
                  <a:pt x="2984941" y="5050189"/>
                  <a:pt x="3042600" y="5059532"/>
                </a:cubicBezTo>
                <a:cubicBezTo>
                  <a:pt x="2779645" y="4772909"/>
                  <a:pt x="2376891" y="4705645"/>
                  <a:pt x="1997014" y="4698007"/>
                </a:cubicBezTo>
                <a:close/>
                <a:moveTo>
                  <a:pt x="2305292" y="4219492"/>
                </a:moveTo>
                <a:cubicBezTo>
                  <a:pt x="2631112" y="4377847"/>
                  <a:pt x="3011879" y="4535878"/>
                  <a:pt x="3360922" y="4529373"/>
                </a:cubicBezTo>
                <a:cubicBezTo>
                  <a:pt x="3408391" y="4528405"/>
                  <a:pt x="3451278" y="4517839"/>
                  <a:pt x="3492420" y="4510145"/>
                </a:cubicBezTo>
                <a:cubicBezTo>
                  <a:pt x="3448862" y="4503966"/>
                  <a:pt x="3405674" y="4495449"/>
                  <a:pt x="3364086" y="4480340"/>
                </a:cubicBezTo>
                <a:cubicBezTo>
                  <a:pt x="3314946" y="4462747"/>
                  <a:pt x="3269673" y="4437082"/>
                  <a:pt x="3225818" y="4411822"/>
                </a:cubicBezTo>
                <a:cubicBezTo>
                  <a:pt x="3194830" y="4393966"/>
                  <a:pt x="3162431" y="4375699"/>
                  <a:pt x="3129696" y="4360704"/>
                </a:cubicBezTo>
                <a:cubicBezTo>
                  <a:pt x="3030558" y="4315774"/>
                  <a:pt x="2920899" y="4298731"/>
                  <a:pt x="2814545" y="4282955"/>
                </a:cubicBezTo>
                <a:cubicBezTo>
                  <a:pt x="2648192" y="4257474"/>
                  <a:pt x="2475773" y="4231762"/>
                  <a:pt x="2305292" y="4219492"/>
                </a:cubicBezTo>
                <a:close/>
                <a:moveTo>
                  <a:pt x="2626982" y="4206450"/>
                </a:moveTo>
                <a:cubicBezTo>
                  <a:pt x="2581807" y="4205467"/>
                  <a:pt x="2536327" y="4205706"/>
                  <a:pt x="2490617" y="4206951"/>
                </a:cubicBezTo>
                <a:cubicBezTo>
                  <a:pt x="2601507" y="4219748"/>
                  <a:pt x="2711611" y="4236309"/>
                  <a:pt x="2819869" y="4252936"/>
                </a:cubicBezTo>
                <a:cubicBezTo>
                  <a:pt x="2928115" y="4269564"/>
                  <a:pt x="3040565" y="4286495"/>
                  <a:pt x="3143018" y="4332698"/>
                </a:cubicBezTo>
                <a:cubicBezTo>
                  <a:pt x="3177162" y="4348099"/>
                  <a:pt x="3210046" y="4366808"/>
                  <a:pt x="3241520" y="4385112"/>
                </a:cubicBezTo>
                <a:cubicBezTo>
                  <a:pt x="3284409" y="4409477"/>
                  <a:pt x="3328265" y="4434739"/>
                  <a:pt x="3374575" y="4451517"/>
                </a:cubicBezTo>
                <a:cubicBezTo>
                  <a:pt x="3416609" y="4466134"/>
                  <a:pt x="3460730" y="4474620"/>
                  <a:pt x="3505221" y="4480757"/>
                </a:cubicBezTo>
                <a:cubicBezTo>
                  <a:pt x="3244537" y="4280088"/>
                  <a:pt x="2943211" y="4213332"/>
                  <a:pt x="2626982" y="4206450"/>
                </a:cubicBezTo>
                <a:close/>
                <a:moveTo>
                  <a:pt x="1310106" y="3943217"/>
                </a:moveTo>
                <a:cubicBezTo>
                  <a:pt x="1129544" y="4063332"/>
                  <a:pt x="976804" y="4212308"/>
                  <a:pt x="854994" y="4399136"/>
                </a:cubicBezTo>
                <a:cubicBezTo>
                  <a:pt x="813550" y="4462067"/>
                  <a:pt x="777442" y="4528637"/>
                  <a:pt x="742462" y="4594648"/>
                </a:cubicBezTo>
                <a:cubicBezTo>
                  <a:pt x="769633" y="4559245"/>
                  <a:pt x="795392" y="4522436"/>
                  <a:pt x="820602" y="4485915"/>
                </a:cubicBezTo>
                <a:cubicBezTo>
                  <a:pt x="839644" y="4458097"/>
                  <a:pt x="858127" y="4430568"/>
                  <a:pt x="878295" y="4403594"/>
                </a:cubicBezTo>
                <a:cubicBezTo>
                  <a:pt x="984168" y="4259170"/>
                  <a:pt x="1114491" y="4132679"/>
                  <a:pt x="1240607" y="4010401"/>
                </a:cubicBezTo>
                <a:close/>
                <a:moveTo>
                  <a:pt x="1423113" y="3874565"/>
                </a:moveTo>
                <a:lnTo>
                  <a:pt x="1260565" y="4031982"/>
                </a:lnTo>
                <a:cubicBezTo>
                  <a:pt x="1135292" y="4153135"/>
                  <a:pt x="1006090" y="4279065"/>
                  <a:pt x="901900" y="4421236"/>
                </a:cubicBezTo>
                <a:cubicBezTo>
                  <a:pt x="882292" y="4447928"/>
                  <a:pt x="863806" y="4475465"/>
                  <a:pt x="845044" y="4502436"/>
                </a:cubicBezTo>
                <a:cubicBezTo>
                  <a:pt x="797719" y="4571828"/>
                  <a:pt x="747866" y="4643196"/>
                  <a:pt x="685926" y="4703069"/>
                </a:cubicBezTo>
                <a:cubicBezTo>
                  <a:pt x="685087" y="4704192"/>
                  <a:pt x="684806" y="4705038"/>
                  <a:pt x="684248" y="4706721"/>
                </a:cubicBezTo>
                <a:cubicBezTo>
                  <a:pt x="955830" y="4450343"/>
                  <a:pt x="1215323" y="4185291"/>
                  <a:pt x="1423113" y="3874565"/>
                </a:cubicBezTo>
                <a:close/>
                <a:moveTo>
                  <a:pt x="3316479" y="3872136"/>
                </a:moveTo>
                <a:lnTo>
                  <a:pt x="3546806" y="4356139"/>
                </a:lnTo>
                <a:cubicBezTo>
                  <a:pt x="3510992" y="4217388"/>
                  <a:pt x="3440535" y="4086075"/>
                  <a:pt x="3364433" y="3953121"/>
                </a:cubicBezTo>
                <a:close/>
                <a:moveTo>
                  <a:pt x="3291335" y="3767420"/>
                </a:moveTo>
                <a:cubicBezTo>
                  <a:pt x="3324815" y="3824296"/>
                  <a:pt x="3358740" y="3880691"/>
                  <a:pt x="3390805" y="3937163"/>
                </a:cubicBezTo>
                <a:cubicBezTo>
                  <a:pt x="3469925" y="4075583"/>
                  <a:pt x="3543427" y="4213298"/>
                  <a:pt x="3579062" y="4359040"/>
                </a:cubicBezTo>
                <a:cubicBezTo>
                  <a:pt x="3585500" y="4228842"/>
                  <a:pt x="3547302" y="4112076"/>
                  <a:pt x="3467355" y="3988130"/>
                </a:cubicBezTo>
                <a:cubicBezTo>
                  <a:pt x="3420192" y="3915029"/>
                  <a:pt x="3371016" y="3849934"/>
                  <a:pt x="3310753" y="3787140"/>
                </a:cubicBezTo>
                <a:cubicBezTo>
                  <a:pt x="3303466" y="3779509"/>
                  <a:pt x="3297626" y="3773227"/>
                  <a:pt x="3291335" y="3767420"/>
                </a:cubicBezTo>
                <a:close/>
                <a:moveTo>
                  <a:pt x="1635889" y="3709494"/>
                </a:moveTo>
                <a:lnTo>
                  <a:pt x="1634800" y="3731111"/>
                </a:lnTo>
                <a:cubicBezTo>
                  <a:pt x="1634800" y="3731111"/>
                  <a:pt x="1635342" y="3716795"/>
                  <a:pt x="1635889" y="3709494"/>
                </a:cubicBezTo>
                <a:close/>
                <a:moveTo>
                  <a:pt x="1510397" y="3684705"/>
                </a:moveTo>
                <a:cubicBezTo>
                  <a:pt x="1390337" y="3729510"/>
                  <a:pt x="1267181" y="3766747"/>
                  <a:pt x="1146550" y="3802012"/>
                </a:cubicBezTo>
                <a:cubicBezTo>
                  <a:pt x="997862" y="3845736"/>
                  <a:pt x="843568" y="3890871"/>
                  <a:pt x="698834" y="3952272"/>
                </a:cubicBezTo>
                <a:cubicBezTo>
                  <a:pt x="460140" y="4053106"/>
                  <a:pt x="242842" y="4196577"/>
                  <a:pt x="34256" y="4347603"/>
                </a:cubicBezTo>
                <a:cubicBezTo>
                  <a:pt x="196048" y="4248849"/>
                  <a:pt x="358125" y="4150653"/>
                  <a:pt x="527241" y="4065078"/>
                </a:cubicBezTo>
                <a:cubicBezTo>
                  <a:pt x="838255" y="3908281"/>
                  <a:pt x="1212318" y="3863093"/>
                  <a:pt x="1510397" y="3684705"/>
                </a:cubicBezTo>
                <a:close/>
                <a:moveTo>
                  <a:pt x="1313114" y="3655216"/>
                </a:moveTo>
                <a:cubicBezTo>
                  <a:pt x="1247578" y="3654578"/>
                  <a:pt x="1180153" y="3656293"/>
                  <a:pt x="1109304" y="3669030"/>
                </a:cubicBezTo>
                <a:cubicBezTo>
                  <a:pt x="689821" y="3744031"/>
                  <a:pt x="334655" y="4032530"/>
                  <a:pt x="8129" y="4330519"/>
                </a:cubicBezTo>
                <a:cubicBezTo>
                  <a:pt x="220923" y="4176682"/>
                  <a:pt x="442983" y="4028720"/>
                  <a:pt x="687572" y="3925629"/>
                </a:cubicBezTo>
                <a:cubicBezTo>
                  <a:pt x="833705" y="3864223"/>
                  <a:pt x="989118" y="3818520"/>
                  <a:pt x="1138365" y="3774515"/>
                </a:cubicBezTo>
                <a:cubicBezTo>
                  <a:pt x="1260121" y="3738686"/>
                  <a:pt x="1384681" y="3701451"/>
                  <a:pt x="1505579" y="3655526"/>
                </a:cubicBezTo>
                <a:cubicBezTo>
                  <a:pt x="1442294" y="3658846"/>
                  <a:pt x="1378650" y="3655854"/>
                  <a:pt x="1313114" y="3655216"/>
                </a:cubicBezTo>
                <a:close/>
                <a:moveTo>
                  <a:pt x="3655073" y="3650884"/>
                </a:moveTo>
                <a:cubicBezTo>
                  <a:pt x="3768399" y="3765347"/>
                  <a:pt x="3873410" y="3884450"/>
                  <a:pt x="3989938" y="3991685"/>
                </a:cubicBezTo>
                <a:cubicBezTo>
                  <a:pt x="4106468" y="4098916"/>
                  <a:pt x="4234512" y="4194281"/>
                  <a:pt x="4393907" y="4261258"/>
                </a:cubicBezTo>
                <a:cubicBezTo>
                  <a:pt x="4484865" y="4299540"/>
                  <a:pt x="4571866" y="4332385"/>
                  <a:pt x="4648051" y="4374051"/>
                </a:cubicBezTo>
                <a:cubicBezTo>
                  <a:pt x="4566919" y="4301848"/>
                  <a:pt x="4474187" y="4242216"/>
                  <a:pt x="4383389" y="4184369"/>
                </a:cubicBezTo>
                <a:cubicBezTo>
                  <a:pt x="4310251" y="4137460"/>
                  <a:pt x="4234739" y="4089250"/>
                  <a:pt x="4165508" y="4035196"/>
                </a:cubicBezTo>
                <a:cubicBezTo>
                  <a:pt x="4131846" y="4008598"/>
                  <a:pt x="4099524" y="3980549"/>
                  <a:pt x="4068162" y="3953394"/>
                </a:cubicBezTo>
                <a:cubicBezTo>
                  <a:pt x="4039704" y="3928919"/>
                  <a:pt x="4010763" y="3903992"/>
                  <a:pt x="3981416" y="3880482"/>
                </a:cubicBezTo>
                <a:cubicBezTo>
                  <a:pt x="3923199" y="3833909"/>
                  <a:pt x="3860482" y="3791236"/>
                  <a:pt x="3800147" y="3749872"/>
                </a:cubicBezTo>
                <a:close/>
                <a:moveTo>
                  <a:pt x="3670252" y="3622798"/>
                </a:moveTo>
                <a:lnTo>
                  <a:pt x="3817258" y="3723577"/>
                </a:lnTo>
                <a:cubicBezTo>
                  <a:pt x="3878082" y="3765387"/>
                  <a:pt x="3941278" y="3808498"/>
                  <a:pt x="4000461" y="3855966"/>
                </a:cubicBezTo>
                <a:cubicBezTo>
                  <a:pt x="4030299" y="3879926"/>
                  <a:pt x="4059233" y="3904849"/>
                  <a:pt x="4088180" y="3929774"/>
                </a:cubicBezTo>
                <a:cubicBezTo>
                  <a:pt x="4119532" y="3956928"/>
                  <a:pt x="4151864" y="3984979"/>
                  <a:pt x="4184555" y="4010683"/>
                </a:cubicBezTo>
                <a:cubicBezTo>
                  <a:pt x="4252374" y="4064322"/>
                  <a:pt x="4327401" y="4112085"/>
                  <a:pt x="4399563" y="4158106"/>
                </a:cubicBezTo>
                <a:cubicBezTo>
                  <a:pt x="4497546" y="4220788"/>
                  <a:pt x="4597907" y="4284772"/>
                  <a:pt x="4684469" y="4364680"/>
                </a:cubicBezTo>
                <a:lnTo>
                  <a:pt x="4690271" y="4370034"/>
                </a:lnTo>
                <a:cubicBezTo>
                  <a:pt x="4617960" y="4134006"/>
                  <a:pt x="4326618" y="3976128"/>
                  <a:pt x="4136093" y="3858466"/>
                </a:cubicBezTo>
                <a:cubicBezTo>
                  <a:pt x="3985171" y="3764831"/>
                  <a:pt x="3831168" y="3687155"/>
                  <a:pt x="3670252" y="3622798"/>
                </a:cubicBezTo>
                <a:close/>
                <a:moveTo>
                  <a:pt x="3174829" y="3620110"/>
                </a:moveTo>
                <a:cubicBezTo>
                  <a:pt x="3177710" y="3619202"/>
                  <a:pt x="3182308" y="3620648"/>
                  <a:pt x="3189263" y="3625726"/>
                </a:cubicBezTo>
                <a:cubicBezTo>
                  <a:pt x="3348177" y="3744655"/>
                  <a:pt x="3463235" y="3908187"/>
                  <a:pt x="3560912" y="4079863"/>
                </a:cubicBezTo>
                <a:cubicBezTo>
                  <a:pt x="3646545" y="4229668"/>
                  <a:pt x="3658964" y="4353983"/>
                  <a:pt x="3626636" y="4512230"/>
                </a:cubicBezTo>
                <a:cubicBezTo>
                  <a:pt x="3635603" y="4515129"/>
                  <a:pt x="3644081" y="4517586"/>
                  <a:pt x="3653088" y="4521417"/>
                </a:cubicBezTo>
                <a:cubicBezTo>
                  <a:pt x="3765052" y="4572828"/>
                  <a:pt x="3892199" y="4724230"/>
                  <a:pt x="3988128" y="4817267"/>
                </a:cubicBezTo>
                <a:cubicBezTo>
                  <a:pt x="4195984" y="4765295"/>
                  <a:pt x="4406452" y="4726316"/>
                  <a:pt x="4618309" y="4699202"/>
                </a:cubicBezTo>
                <a:lnTo>
                  <a:pt x="4724401" y="4687606"/>
                </a:lnTo>
                <a:lnTo>
                  <a:pt x="4724401" y="4773345"/>
                </a:lnTo>
                <a:lnTo>
                  <a:pt x="4671155" y="4778608"/>
                </a:lnTo>
                <a:cubicBezTo>
                  <a:pt x="4474613" y="4803290"/>
                  <a:pt x="4279364" y="4838457"/>
                  <a:pt x="4086300" y="4884599"/>
                </a:cubicBezTo>
                <a:cubicBezTo>
                  <a:pt x="4087456" y="4890142"/>
                  <a:pt x="4087673" y="4895720"/>
                  <a:pt x="4085485" y="4899070"/>
                </a:cubicBezTo>
                <a:cubicBezTo>
                  <a:pt x="4003302" y="5010406"/>
                  <a:pt x="3928312" y="5126573"/>
                  <a:pt x="3871915" y="5253645"/>
                </a:cubicBezTo>
                <a:cubicBezTo>
                  <a:pt x="3845467" y="5314321"/>
                  <a:pt x="3832705" y="5402857"/>
                  <a:pt x="3799374" y="5466127"/>
                </a:cubicBezTo>
                <a:cubicBezTo>
                  <a:pt x="3785138" y="5845399"/>
                  <a:pt x="3675506" y="6277604"/>
                  <a:pt x="3498850" y="6661888"/>
                </a:cubicBezTo>
                <a:lnTo>
                  <a:pt x="3399216" y="6858000"/>
                </a:lnTo>
                <a:lnTo>
                  <a:pt x="3303688" y="6858000"/>
                </a:lnTo>
                <a:lnTo>
                  <a:pt x="3391774" y="6697181"/>
                </a:lnTo>
                <a:cubicBezTo>
                  <a:pt x="3573729" y="6337659"/>
                  <a:pt x="3697480" y="5922895"/>
                  <a:pt x="3735540" y="5546923"/>
                </a:cubicBezTo>
                <a:cubicBezTo>
                  <a:pt x="3733489" y="5553993"/>
                  <a:pt x="3731483" y="5561993"/>
                  <a:pt x="3729438" y="5569058"/>
                </a:cubicBezTo>
                <a:cubicBezTo>
                  <a:pt x="3722922" y="5592607"/>
                  <a:pt x="3715485" y="5616189"/>
                  <a:pt x="3707782" y="5644908"/>
                </a:cubicBezTo>
                <a:cubicBezTo>
                  <a:pt x="3671550" y="5775366"/>
                  <a:pt x="3633159" y="5910098"/>
                  <a:pt x="3583827" y="6039215"/>
                </a:cubicBezTo>
                <a:cubicBezTo>
                  <a:pt x="3571998" y="6069498"/>
                  <a:pt x="3559686" y="6099330"/>
                  <a:pt x="3547861" y="6129609"/>
                </a:cubicBezTo>
                <a:cubicBezTo>
                  <a:pt x="3528366" y="6177894"/>
                  <a:pt x="3507534" y="6227631"/>
                  <a:pt x="3490905" y="6277660"/>
                </a:cubicBezTo>
                <a:cubicBezTo>
                  <a:pt x="3477958" y="6314973"/>
                  <a:pt x="3466463" y="6353624"/>
                  <a:pt x="3455859" y="6391301"/>
                </a:cubicBezTo>
                <a:cubicBezTo>
                  <a:pt x="3447266" y="6420993"/>
                  <a:pt x="3438672" y="6450673"/>
                  <a:pt x="3429112" y="6479469"/>
                </a:cubicBezTo>
                <a:cubicBezTo>
                  <a:pt x="3394330" y="6587977"/>
                  <a:pt x="3348719" y="6693654"/>
                  <a:pt x="3304862" y="6796476"/>
                </a:cubicBezTo>
                <a:lnTo>
                  <a:pt x="3276071" y="6858000"/>
                </a:lnTo>
                <a:lnTo>
                  <a:pt x="3240805" y="6858000"/>
                </a:lnTo>
                <a:lnTo>
                  <a:pt x="3275917" y="6783192"/>
                </a:lnTo>
                <a:cubicBezTo>
                  <a:pt x="3319817" y="6681303"/>
                  <a:pt x="3364982" y="6576108"/>
                  <a:pt x="3399358" y="6469011"/>
                </a:cubicBezTo>
                <a:cubicBezTo>
                  <a:pt x="3408430" y="6439778"/>
                  <a:pt x="3417061" y="6411021"/>
                  <a:pt x="3425650" y="6381333"/>
                </a:cubicBezTo>
                <a:cubicBezTo>
                  <a:pt x="3436256" y="6343653"/>
                  <a:pt x="3448199" y="6304520"/>
                  <a:pt x="3460661" y="6266763"/>
                </a:cubicBezTo>
                <a:cubicBezTo>
                  <a:pt x="3477731" y="6216246"/>
                  <a:pt x="3498530" y="6165579"/>
                  <a:pt x="3518021" y="6117298"/>
                </a:cubicBezTo>
                <a:cubicBezTo>
                  <a:pt x="3530339" y="6087462"/>
                  <a:pt x="3542206" y="6058115"/>
                  <a:pt x="3554035" y="6027832"/>
                </a:cubicBezTo>
                <a:cubicBezTo>
                  <a:pt x="3602956" y="5900128"/>
                  <a:pt x="3640454" y="5766362"/>
                  <a:pt x="3677174" y="5636351"/>
                </a:cubicBezTo>
                <a:cubicBezTo>
                  <a:pt x="3685353" y="5608086"/>
                  <a:pt x="3692308" y="5584047"/>
                  <a:pt x="3698819" y="5560503"/>
                </a:cubicBezTo>
                <a:cubicBezTo>
                  <a:pt x="3699603" y="5556742"/>
                  <a:pt x="3701314" y="5552952"/>
                  <a:pt x="3702094" y="5549194"/>
                </a:cubicBezTo>
                <a:cubicBezTo>
                  <a:pt x="3586407" y="5684227"/>
                  <a:pt x="3491727" y="5855671"/>
                  <a:pt x="3398355" y="6094603"/>
                </a:cubicBezTo>
                <a:cubicBezTo>
                  <a:pt x="3309322" y="6322763"/>
                  <a:pt x="3241029" y="6558474"/>
                  <a:pt x="3193941" y="6798775"/>
                </a:cubicBezTo>
                <a:lnTo>
                  <a:pt x="3184140" y="6858000"/>
                </a:lnTo>
                <a:lnTo>
                  <a:pt x="3099978" y="6858000"/>
                </a:lnTo>
                <a:lnTo>
                  <a:pt x="3101556" y="6843337"/>
                </a:lnTo>
                <a:cubicBezTo>
                  <a:pt x="3144932" y="6479621"/>
                  <a:pt x="3209988" y="6112612"/>
                  <a:pt x="3370162" y="5785550"/>
                </a:cubicBezTo>
                <a:cubicBezTo>
                  <a:pt x="3467073" y="5588398"/>
                  <a:pt x="3627623" y="5538666"/>
                  <a:pt x="3746477" y="5377889"/>
                </a:cubicBezTo>
                <a:cubicBezTo>
                  <a:pt x="3800786" y="5303532"/>
                  <a:pt x="3818424" y="5173820"/>
                  <a:pt x="3863399" y="5087257"/>
                </a:cubicBezTo>
                <a:cubicBezTo>
                  <a:pt x="3894981" y="5026843"/>
                  <a:pt x="3930436" y="4970007"/>
                  <a:pt x="3968712" y="4913989"/>
                </a:cubicBezTo>
                <a:cubicBezTo>
                  <a:pt x="3564505" y="5020029"/>
                  <a:pt x="3170154" y="5174588"/>
                  <a:pt x="2792390" y="5382974"/>
                </a:cubicBezTo>
                <a:cubicBezTo>
                  <a:pt x="2766432" y="5397515"/>
                  <a:pt x="2740950" y="5412509"/>
                  <a:pt x="2714982" y="5427051"/>
                </a:cubicBezTo>
                <a:cubicBezTo>
                  <a:pt x="2773600" y="5623577"/>
                  <a:pt x="2823261" y="5817201"/>
                  <a:pt x="2813361" y="6023912"/>
                </a:cubicBezTo>
                <a:cubicBezTo>
                  <a:pt x="2800935" y="6283826"/>
                  <a:pt x="2738768" y="6546188"/>
                  <a:pt x="2688430" y="6801564"/>
                </a:cubicBezTo>
                <a:cubicBezTo>
                  <a:pt x="2680286" y="6842403"/>
                  <a:pt x="2633415" y="6776749"/>
                  <a:pt x="2629626" y="6763394"/>
                </a:cubicBezTo>
                <a:cubicBezTo>
                  <a:pt x="2507208" y="6357509"/>
                  <a:pt x="2389664" y="5910450"/>
                  <a:pt x="2565328" y="5516399"/>
                </a:cubicBezTo>
                <a:cubicBezTo>
                  <a:pt x="2340344" y="5655334"/>
                  <a:pt x="2126262" y="5810607"/>
                  <a:pt x="1922999" y="5980343"/>
                </a:cubicBezTo>
                <a:cubicBezTo>
                  <a:pt x="1913735" y="6121357"/>
                  <a:pt x="1951823" y="6270268"/>
                  <a:pt x="1950261" y="6405858"/>
                </a:cubicBezTo>
                <a:cubicBezTo>
                  <a:pt x="2095468" y="6403315"/>
                  <a:pt x="2243415" y="6568324"/>
                  <a:pt x="2365554" y="6759107"/>
                </a:cubicBezTo>
                <a:lnTo>
                  <a:pt x="2424142" y="6858000"/>
                </a:lnTo>
                <a:lnTo>
                  <a:pt x="2395994" y="6858000"/>
                </a:lnTo>
                <a:lnTo>
                  <a:pt x="2392863" y="6852964"/>
                </a:lnTo>
                <a:cubicBezTo>
                  <a:pt x="2286592" y="6697030"/>
                  <a:pt x="2128210" y="6530604"/>
                  <a:pt x="2017589" y="6493982"/>
                </a:cubicBezTo>
                <a:cubicBezTo>
                  <a:pt x="2065428" y="6525607"/>
                  <a:pt x="2108651" y="6558340"/>
                  <a:pt x="2147336" y="6594052"/>
                </a:cubicBezTo>
                <a:cubicBezTo>
                  <a:pt x="2168131" y="6613249"/>
                  <a:pt x="2188032" y="6633414"/>
                  <a:pt x="2207047" y="6654540"/>
                </a:cubicBezTo>
                <a:cubicBezTo>
                  <a:pt x="2240670" y="6691852"/>
                  <a:pt x="2268864" y="6733110"/>
                  <a:pt x="2299106" y="6778931"/>
                </a:cubicBezTo>
                <a:lnTo>
                  <a:pt x="2314430" y="6801144"/>
                </a:lnTo>
                <a:lnTo>
                  <a:pt x="2352406" y="6858000"/>
                </a:lnTo>
                <a:lnTo>
                  <a:pt x="2314492" y="6858000"/>
                </a:lnTo>
                <a:lnTo>
                  <a:pt x="2288095" y="6818030"/>
                </a:lnTo>
                <a:lnTo>
                  <a:pt x="2272768" y="6795822"/>
                </a:lnTo>
                <a:cubicBezTo>
                  <a:pt x="2242565" y="6750921"/>
                  <a:pt x="2214890" y="6711042"/>
                  <a:pt x="2182715" y="6675071"/>
                </a:cubicBezTo>
                <a:cubicBezTo>
                  <a:pt x="2139301" y="6626043"/>
                  <a:pt x="2090046" y="6582375"/>
                  <a:pt x="2032061" y="6541380"/>
                </a:cubicBezTo>
                <a:cubicBezTo>
                  <a:pt x="2113005" y="6632219"/>
                  <a:pt x="2185837" y="6729905"/>
                  <a:pt x="2257220" y="6826257"/>
                </a:cubicBezTo>
                <a:lnTo>
                  <a:pt x="2281324" y="6858000"/>
                </a:lnTo>
                <a:lnTo>
                  <a:pt x="2242860" y="6858000"/>
                </a:lnTo>
                <a:lnTo>
                  <a:pt x="2232818" y="6844926"/>
                </a:lnTo>
                <a:cubicBezTo>
                  <a:pt x="2156524" y="6742256"/>
                  <a:pt x="2077809" y="6637351"/>
                  <a:pt x="1990172" y="6542121"/>
                </a:cubicBezTo>
                <a:cubicBezTo>
                  <a:pt x="2025229" y="6615236"/>
                  <a:pt x="2072239" y="6690202"/>
                  <a:pt x="2124090" y="6761017"/>
                </a:cubicBezTo>
                <a:lnTo>
                  <a:pt x="2200380" y="6858000"/>
                </a:lnTo>
                <a:lnTo>
                  <a:pt x="2147507" y="6858000"/>
                </a:lnTo>
                <a:lnTo>
                  <a:pt x="2070668" y="6761520"/>
                </a:lnTo>
                <a:cubicBezTo>
                  <a:pt x="2050397" y="6732060"/>
                  <a:pt x="1955949" y="6524860"/>
                  <a:pt x="1975142" y="6585570"/>
                </a:cubicBezTo>
                <a:cubicBezTo>
                  <a:pt x="1998651" y="6661010"/>
                  <a:pt x="2025657" y="6736543"/>
                  <a:pt x="2050035" y="6813345"/>
                </a:cubicBezTo>
                <a:lnTo>
                  <a:pt x="2063025" y="6858000"/>
                </a:lnTo>
                <a:lnTo>
                  <a:pt x="2021675" y="6858000"/>
                </a:lnTo>
                <a:lnTo>
                  <a:pt x="2019308" y="6847118"/>
                </a:lnTo>
                <a:cubicBezTo>
                  <a:pt x="1994223" y="6748278"/>
                  <a:pt x="1963999" y="6650518"/>
                  <a:pt x="1938835" y="6551160"/>
                </a:cubicBezTo>
                <a:cubicBezTo>
                  <a:pt x="1929908" y="6619047"/>
                  <a:pt x="1941143" y="6690322"/>
                  <a:pt x="1953230" y="6759699"/>
                </a:cubicBezTo>
                <a:lnTo>
                  <a:pt x="1956763" y="6778191"/>
                </a:lnTo>
                <a:lnTo>
                  <a:pt x="1967925" y="6858000"/>
                </a:lnTo>
                <a:lnTo>
                  <a:pt x="1936622" y="6858000"/>
                </a:lnTo>
                <a:lnTo>
                  <a:pt x="1926261" y="6784064"/>
                </a:lnTo>
                <a:lnTo>
                  <a:pt x="1922724" y="6765577"/>
                </a:lnTo>
                <a:cubicBezTo>
                  <a:pt x="1915473" y="6723948"/>
                  <a:pt x="1907737" y="6681875"/>
                  <a:pt x="1904650" y="6639616"/>
                </a:cubicBezTo>
                <a:lnTo>
                  <a:pt x="1885273" y="6858000"/>
                </a:lnTo>
                <a:lnTo>
                  <a:pt x="1854363" y="6858000"/>
                </a:lnTo>
                <a:lnTo>
                  <a:pt x="1880391" y="6603796"/>
                </a:lnTo>
                <a:cubicBezTo>
                  <a:pt x="1857032" y="6636864"/>
                  <a:pt x="1833268" y="6671346"/>
                  <a:pt x="1818273" y="6715729"/>
                </a:cubicBezTo>
                <a:cubicBezTo>
                  <a:pt x="1804852" y="6755735"/>
                  <a:pt x="1797634" y="6798725"/>
                  <a:pt x="1794691" y="6843239"/>
                </a:cubicBezTo>
                <a:lnTo>
                  <a:pt x="1794914" y="6858000"/>
                </a:lnTo>
                <a:lnTo>
                  <a:pt x="1746128" y="6858000"/>
                </a:lnTo>
                <a:lnTo>
                  <a:pt x="1753934" y="6724796"/>
                </a:lnTo>
                <a:cubicBezTo>
                  <a:pt x="1761216" y="6674140"/>
                  <a:pt x="1773366" y="6623443"/>
                  <a:pt x="1792053" y="6572396"/>
                </a:cubicBezTo>
                <a:cubicBezTo>
                  <a:pt x="1831929" y="6463223"/>
                  <a:pt x="1865036" y="6394363"/>
                  <a:pt x="1862248" y="6266397"/>
                </a:cubicBezTo>
                <a:cubicBezTo>
                  <a:pt x="1860953" y="6187277"/>
                  <a:pt x="1859762" y="6110946"/>
                  <a:pt x="1862250" y="6033531"/>
                </a:cubicBezTo>
                <a:cubicBezTo>
                  <a:pt x="1629459" y="6233327"/>
                  <a:pt x="1412286" y="6451119"/>
                  <a:pt x="1211999" y="6683610"/>
                </a:cubicBezTo>
                <a:cubicBezTo>
                  <a:pt x="1212594" y="6686848"/>
                  <a:pt x="1213637" y="6689601"/>
                  <a:pt x="1213266" y="6691947"/>
                </a:cubicBezTo>
                <a:cubicBezTo>
                  <a:pt x="1207239" y="6745048"/>
                  <a:pt x="1203941" y="6797982"/>
                  <a:pt x="1203370" y="6850676"/>
                </a:cubicBezTo>
                <a:lnTo>
                  <a:pt x="1203671" y="6858000"/>
                </a:lnTo>
                <a:lnTo>
                  <a:pt x="1143180" y="6858000"/>
                </a:lnTo>
                <a:lnTo>
                  <a:pt x="1142176" y="6766045"/>
                </a:lnTo>
                <a:lnTo>
                  <a:pt x="1067484" y="6858000"/>
                </a:lnTo>
                <a:lnTo>
                  <a:pt x="953928" y="6858000"/>
                </a:lnTo>
                <a:lnTo>
                  <a:pt x="959715" y="6850185"/>
                </a:lnTo>
                <a:cubicBezTo>
                  <a:pt x="1122351" y="6642955"/>
                  <a:pt x="1297493" y="6445464"/>
                  <a:pt x="1483788" y="6259174"/>
                </a:cubicBezTo>
                <a:cubicBezTo>
                  <a:pt x="1354519" y="6252700"/>
                  <a:pt x="1219786" y="6272526"/>
                  <a:pt x="1100671" y="6252137"/>
                </a:cubicBezTo>
                <a:cubicBezTo>
                  <a:pt x="1097473" y="6253667"/>
                  <a:pt x="1093344" y="6255226"/>
                  <a:pt x="1090144" y="6256748"/>
                </a:cubicBezTo>
                <a:cubicBezTo>
                  <a:pt x="1093160" y="6262221"/>
                  <a:pt x="1095726" y="6268172"/>
                  <a:pt x="1095872" y="6271892"/>
                </a:cubicBezTo>
                <a:cubicBezTo>
                  <a:pt x="1117034" y="6614754"/>
                  <a:pt x="501310" y="6765589"/>
                  <a:pt x="262785" y="6845450"/>
                </a:cubicBezTo>
                <a:cubicBezTo>
                  <a:pt x="240730" y="6852851"/>
                  <a:pt x="197167" y="6788461"/>
                  <a:pt x="209968" y="6770713"/>
                </a:cubicBezTo>
                <a:cubicBezTo>
                  <a:pt x="383281" y="6527661"/>
                  <a:pt x="615742" y="6377713"/>
                  <a:pt x="873460" y="6253768"/>
                </a:cubicBezTo>
                <a:cubicBezTo>
                  <a:pt x="626943" y="6191900"/>
                  <a:pt x="365733" y="5960633"/>
                  <a:pt x="192686" y="5849257"/>
                </a:cubicBezTo>
                <a:cubicBezTo>
                  <a:pt x="116185" y="5799690"/>
                  <a:pt x="52073" y="5754165"/>
                  <a:pt x="4696" y="5697668"/>
                </a:cubicBezTo>
                <a:lnTo>
                  <a:pt x="0" y="5689984"/>
                </a:lnTo>
                <a:lnTo>
                  <a:pt x="0" y="5513472"/>
                </a:lnTo>
                <a:lnTo>
                  <a:pt x="174101" y="5620277"/>
                </a:lnTo>
                <a:cubicBezTo>
                  <a:pt x="413334" y="5759164"/>
                  <a:pt x="660435" y="5885160"/>
                  <a:pt x="891800" y="6036935"/>
                </a:cubicBezTo>
                <a:cubicBezTo>
                  <a:pt x="944884" y="6071606"/>
                  <a:pt x="1012106" y="6145300"/>
                  <a:pt x="1072219" y="6169443"/>
                </a:cubicBezTo>
                <a:cubicBezTo>
                  <a:pt x="1072700" y="6169886"/>
                  <a:pt x="1073629" y="6169850"/>
                  <a:pt x="1074117" y="6170301"/>
                </a:cubicBezTo>
                <a:cubicBezTo>
                  <a:pt x="1077423" y="6171567"/>
                  <a:pt x="1080285" y="6173315"/>
                  <a:pt x="1083114" y="6174131"/>
                </a:cubicBezTo>
                <a:cubicBezTo>
                  <a:pt x="1205686" y="6211148"/>
                  <a:pt x="1403553" y="6162717"/>
                  <a:pt x="1543010" y="6191140"/>
                </a:cubicBezTo>
                <a:cubicBezTo>
                  <a:pt x="1545352" y="6191516"/>
                  <a:pt x="1548218" y="6193258"/>
                  <a:pt x="1551080" y="6195006"/>
                </a:cubicBezTo>
                <a:cubicBezTo>
                  <a:pt x="1796784" y="5956970"/>
                  <a:pt x="2061981" y="5740521"/>
                  <a:pt x="2345443" y="5549882"/>
                </a:cubicBezTo>
                <a:cubicBezTo>
                  <a:pt x="2141371" y="5547786"/>
                  <a:pt x="1930334" y="5604666"/>
                  <a:pt x="1721499" y="5599969"/>
                </a:cubicBezTo>
                <a:cubicBezTo>
                  <a:pt x="1398951" y="5593309"/>
                  <a:pt x="1081337" y="5547329"/>
                  <a:pt x="767716" y="5472768"/>
                </a:cubicBezTo>
                <a:cubicBezTo>
                  <a:pt x="753133" y="5469162"/>
                  <a:pt x="700946" y="5398599"/>
                  <a:pt x="722147" y="5393091"/>
                </a:cubicBezTo>
                <a:cubicBezTo>
                  <a:pt x="968781" y="5329673"/>
                  <a:pt x="1232259" y="5326588"/>
                  <a:pt x="1485552" y="5313202"/>
                </a:cubicBezTo>
                <a:cubicBezTo>
                  <a:pt x="1722589" y="5300930"/>
                  <a:pt x="1934026" y="5312502"/>
                  <a:pt x="2143004" y="5402420"/>
                </a:cubicBezTo>
                <a:cubicBezTo>
                  <a:pt x="2072259" y="5321879"/>
                  <a:pt x="2001915" y="5239927"/>
                  <a:pt x="1933391" y="5156971"/>
                </a:cubicBezTo>
                <a:cubicBezTo>
                  <a:pt x="1884964" y="5098829"/>
                  <a:pt x="1830279" y="5047453"/>
                  <a:pt x="1827118" y="4968410"/>
                </a:cubicBezTo>
                <a:cubicBezTo>
                  <a:pt x="1826899" y="4962830"/>
                  <a:pt x="1831287" y="4956131"/>
                  <a:pt x="1837349" y="4956357"/>
                </a:cubicBezTo>
                <a:cubicBezTo>
                  <a:pt x="1954786" y="4958180"/>
                  <a:pt x="2095955" y="5099243"/>
                  <a:pt x="2162835" y="5187853"/>
                </a:cubicBezTo>
                <a:cubicBezTo>
                  <a:pt x="2223806" y="5268314"/>
                  <a:pt x="2261117" y="5362764"/>
                  <a:pt x="2257167" y="5462123"/>
                </a:cubicBezTo>
                <a:cubicBezTo>
                  <a:pt x="2258619" y="5463463"/>
                  <a:pt x="2260110" y="5465731"/>
                  <a:pt x="2261598" y="5467998"/>
                </a:cubicBezTo>
                <a:cubicBezTo>
                  <a:pt x="2319293" y="5466627"/>
                  <a:pt x="2377620" y="5469418"/>
                  <a:pt x="2437177" y="5479608"/>
                </a:cubicBezTo>
                <a:cubicBezTo>
                  <a:pt x="2440002" y="5480429"/>
                  <a:pt x="2442387" y="5481726"/>
                  <a:pt x="2445247" y="5483476"/>
                </a:cubicBezTo>
                <a:cubicBezTo>
                  <a:pt x="2542410" y="5420910"/>
                  <a:pt x="2642483" y="5361023"/>
                  <a:pt x="2743626" y="5304819"/>
                </a:cubicBezTo>
                <a:cubicBezTo>
                  <a:pt x="2843877" y="5249576"/>
                  <a:pt x="2945694" y="5198471"/>
                  <a:pt x="3048102" y="5150595"/>
                </a:cubicBezTo>
                <a:cubicBezTo>
                  <a:pt x="2585795" y="5154639"/>
                  <a:pt x="2153807" y="4996795"/>
                  <a:pt x="1799414" y="4694732"/>
                </a:cubicBezTo>
                <a:cubicBezTo>
                  <a:pt x="1791709" y="4688523"/>
                  <a:pt x="1742423" y="4620635"/>
                  <a:pt x="1771735" y="4619929"/>
                </a:cubicBezTo>
                <a:cubicBezTo>
                  <a:pt x="2256142" y="4609405"/>
                  <a:pt x="2784409" y="4670721"/>
                  <a:pt x="3104273" y="5076159"/>
                </a:cubicBezTo>
                <a:cubicBezTo>
                  <a:pt x="3108183" y="5080663"/>
                  <a:pt x="3110711" y="5085686"/>
                  <a:pt x="3113245" y="5090705"/>
                </a:cubicBezTo>
                <a:cubicBezTo>
                  <a:pt x="3118189" y="5097958"/>
                  <a:pt x="3122727" y="5106622"/>
                  <a:pt x="3126294" y="5114400"/>
                </a:cubicBezTo>
                <a:cubicBezTo>
                  <a:pt x="3390302" y="4996262"/>
                  <a:pt x="3661785" y="4902036"/>
                  <a:pt x="3937433" y="4830473"/>
                </a:cubicBezTo>
                <a:cubicBezTo>
                  <a:pt x="3836176" y="4732523"/>
                  <a:pt x="3721785" y="4620668"/>
                  <a:pt x="3590475" y="4597974"/>
                </a:cubicBezTo>
                <a:cubicBezTo>
                  <a:pt x="3435249" y="4571111"/>
                  <a:pt x="3264279" y="4616605"/>
                  <a:pt x="3100264" y="4579845"/>
                </a:cubicBezTo>
                <a:cubicBezTo>
                  <a:pt x="2787310" y="4510393"/>
                  <a:pt x="2468738" y="4370372"/>
                  <a:pt x="2183576" y="4227150"/>
                </a:cubicBezTo>
                <a:cubicBezTo>
                  <a:pt x="2170260" y="4220226"/>
                  <a:pt x="2115765" y="4150220"/>
                  <a:pt x="2151029" y="4146947"/>
                </a:cubicBezTo>
                <a:cubicBezTo>
                  <a:pt x="2677991" y="4094203"/>
                  <a:pt x="3159089" y="4117356"/>
                  <a:pt x="3563434" y="4469115"/>
                </a:cubicBezTo>
                <a:lnTo>
                  <a:pt x="3177952" y="3657386"/>
                </a:lnTo>
                <a:cubicBezTo>
                  <a:pt x="3172991" y="3646754"/>
                  <a:pt x="3166185" y="3622836"/>
                  <a:pt x="3174829" y="3620110"/>
                </a:cubicBezTo>
                <a:close/>
                <a:moveTo>
                  <a:pt x="3429186" y="3458784"/>
                </a:moveTo>
                <a:cubicBezTo>
                  <a:pt x="3434043" y="3458424"/>
                  <a:pt x="3439865" y="3459167"/>
                  <a:pt x="3446761" y="3461278"/>
                </a:cubicBezTo>
                <a:cubicBezTo>
                  <a:pt x="3801752" y="3568638"/>
                  <a:pt x="4119982" y="3746863"/>
                  <a:pt x="4419733" y="3963555"/>
                </a:cubicBezTo>
                <a:cubicBezTo>
                  <a:pt x="4508451" y="4027538"/>
                  <a:pt x="4593765" y="4093753"/>
                  <a:pt x="4659448" y="4172746"/>
                </a:cubicBezTo>
                <a:lnTo>
                  <a:pt x="4724401" y="4275524"/>
                </a:lnTo>
                <a:lnTo>
                  <a:pt x="4724401" y="4519331"/>
                </a:lnTo>
                <a:lnTo>
                  <a:pt x="4695727" y="4489837"/>
                </a:lnTo>
                <a:cubicBezTo>
                  <a:pt x="4513213" y="4341718"/>
                  <a:pt x="4213060" y="4286653"/>
                  <a:pt x="4036318" y="4147013"/>
                </a:cubicBezTo>
                <a:cubicBezTo>
                  <a:pt x="3810777" y="3969273"/>
                  <a:pt x="3654591" y="3720297"/>
                  <a:pt x="3432098" y="3537312"/>
                </a:cubicBezTo>
                <a:cubicBezTo>
                  <a:pt x="3408505" y="3517876"/>
                  <a:pt x="3395188" y="3461306"/>
                  <a:pt x="3429186" y="3458784"/>
                </a:cubicBezTo>
                <a:close/>
                <a:moveTo>
                  <a:pt x="4287835" y="3252276"/>
                </a:moveTo>
                <a:cubicBezTo>
                  <a:pt x="4291252" y="3250181"/>
                  <a:pt x="4296821" y="3251122"/>
                  <a:pt x="4305321" y="3256953"/>
                </a:cubicBezTo>
                <a:cubicBezTo>
                  <a:pt x="4417921" y="3335817"/>
                  <a:pt x="4526830" y="3418438"/>
                  <a:pt x="4633631" y="3503706"/>
                </a:cubicBezTo>
                <a:lnTo>
                  <a:pt x="4724401" y="3579225"/>
                </a:lnTo>
                <a:lnTo>
                  <a:pt x="4724401" y="3637622"/>
                </a:lnTo>
                <a:lnTo>
                  <a:pt x="4594837" y="3532274"/>
                </a:lnTo>
                <a:cubicBezTo>
                  <a:pt x="4562450" y="3507077"/>
                  <a:pt x="4474786" y="3410282"/>
                  <a:pt x="4441737" y="3399734"/>
                </a:cubicBezTo>
                <a:cubicBezTo>
                  <a:pt x="4437014" y="3398227"/>
                  <a:pt x="4433408" y="3398482"/>
                  <a:pt x="4431236" y="3400954"/>
                </a:cubicBezTo>
                <a:cubicBezTo>
                  <a:pt x="4474088" y="3436036"/>
                  <a:pt x="4516531" y="3472527"/>
                  <a:pt x="4557150" y="3510023"/>
                </a:cubicBezTo>
                <a:cubicBezTo>
                  <a:pt x="4609378" y="3558235"/>
                  <a:pt x="4660155" y="3608017"/>
                  <a:pt x="4709959" y="3658245"/>
                </a:cubicBezTo>
                <a:lnTo>
                  <a:pt x="4724401" y="3673072"/>
                </a:lnTo>
                <a:lnTo>
                  <a:pt x="4724401" y="3718516"/>
                </a:lnTo>
                <a:lnTo>
                  <a:pt x="4642986" y="3635718"/>
                </a:lnTo>
                <a:cubicBezTo>
                  <a:pt x="4577419" y="3571274"/>
                  <a:pt x="4510044" y="3508184"/>
                  <a:pt x="4440129" y="3448571"/>
                </a:cubicBezTo>
                <a:cubicBezTo>
                  <a:pt x="4477976" y="3543407"/>
                  <a:pt x="4595539" y="3666345"/>
                  <a:pt x="4700658" y="3767518"/>
                </a:cubicBezTo>
                <a:lnTo>
                  <a:pt x="4724401" y="3790032"/>
                </a:lnTo>
                <a:lnTo>
                  <a:pt x="4724401" y="3871856"/>
                </a:lnTo>
                <a:lnTo>
                  <a:pt x="4649232" y="3785028"/>
                </a:lnTo>
                <a:cubicBezTo>
                  <a:pt x="4512119" y="3616669"/>
                  <a:pt x="4392441" y="3442504"/>
                  <a:pt x="4294126" y="3303048"/>
                </a:cubicBezTo>
                <a:cubicBezTo>
                  <a:pt x="4286701" y="3292165"/>
                  <a:pt x="4277584" y="3258559"/>
                  <a:pt x="4287835" y="3252276"/>
                </a:cubicBezTo>
                <a:close/>
                <a:moveTo>
                  <a:pt x="1318687" y="3113840"/>
                </a:moveTo>
                <a:cubicBezTo>
                  <a:pt x="1233126" y="3142037"/>
                  <a:pt x="1148133" y="3174161"/>
                  <a:pt x="1066793" y="3212171"/>
                </a:cubicBezTo>
                <a:cubicBezTo>
                  <a:pt x="1042399" y="3223712"/>
                  <a:pt x="1017440" y="3235542"/>
                  <a:pt x="993319" y="3247648"/>
                </a:cubicBezTo>
                <a:cubicBezTo>
                  <a:pt x="947600" y="3269890"/>
                  <a:pt x="900765" y="3292688"/>
                  <a:pt x="853081" y="3312410"/>
                </a:cubicBezTo>
                <a:cubicBezTo>
                  <a:pt x="837376" y="3318884"/>
                  <a:pt x="821948" y="3324526"/>
                  <a:pt x="805957" y="3330443"/>
                </a:cubicBezTo>
                <a:cubicBezTo>
                  <a:pt x="973723" y="3284161"/>
                  <a:pt x="1193682" y="3229943"/>
                  <a:pt x="1318687" y="3113840"/>
                </a:cubicBezTo>
                <a:close/>
                <a:moveTo>
                  <a:pt x="1238695" y="3076820"/>
                </a:moveTo>
                <a:cubicBezTo>
                  <a:pt x="1051055" y="3082190"/>
                  <a:pt x="886407" y="3192548"/>
                  <a:pt x="716371" y="3293249"/>
                </a:cubicBezTo>
                <a:cubicBezTo>
                  <a:pt x="670943" y="3320259"/>
                  <a:pt x="625512" y="3345868"/>
                  <a:pt x="579522" y="3371759"/>
                </a:cubicBezTo>
                <a:cubicBezTo>
                  <a:pt x="586257" y="3369787"/>
                  <a:pt x="592991" y="3367806"/>
                  <a:pt x="600288" y="3365555"/>
                </a:cubicBezTo>
                <a:cubicBezTo>
                  <a:pt x="680240" y="3341573"/>
                  <a:pt x="762713" y="3317034"/>
                  <a:pt x="840692" y="3284921"/>
                </a:cubicBezTo>
                <a:cubicBezTo>
                  <a:pt x="887813" y="3265484"/>
                  <a:pt x="934087" y="3242968"/>
                  <a:pt x="979248" y="3221003"/>
                </a:cubicBezTo>
                <a:cubicBezTo>
                  <a:pt x="1004208" y="3209175"/>
                  <a:pt x="1028322" y="3197074"/>
                  <a:pt x="1053282" y="3185247"/>
                </a:cubicBezTo>
                <a:cubicBezTo>
                  <a:pt x="1139666" y="3144704"/>
                  <a:pt x="1229994" y="3110602"/>
                  <a:pt x="1320603" y="3081281"/>
                </a:cubicBezTo>
                <a:cubicBezTo>
                  <a:pt x="1292776" y="3077429"/>
                  <a:pt x="1265502" y="3076054"/>
                  <a:pt x="1238695" y="3076820"/>
                </a:cubicBezTo>
                <a:close/>
                <a:moveTo>
                  <a:pt x="2399523" y="1428234"/>
                </a:moveTo>
                <a:cubicBezTo>
                  <a:pt x="2324192" y="1539775"/>
                  <a:pt x="2267478" y="1713586"/>
                  <a:pt x="2224982" y="1826201"/>
                </a:cubicBezTo>
                <a:cubicBezTo>
                  <a:pt x="2161246" y="1995817"/>
                  <a:pt x="2120250" y="2168765"/>
                  <a:pt x="2096099" y="2345900"/>
                </a:cubicBezTo>
                <a:cubicBezTo>
                  <a:pt x="2166834" y="2165047"/>
                  <a:pt x="2226331" y="1978598"/>
                  <a:pt x="2283317" y="1796925"/>
                </a:cubicBezTo>
                <a:close/>
                <a:moveTo>
                  <a:pt x="2448558" y="1373435"/>
                </a:moveTo>
                <a:lnTo>
                  <a:pt x="2312521" y="1806140"/>
                </a:lnTo>
                <a:cubicBezTo>
                  <a:pt x="2255817" y="1985569"/>
                  <a:pt x="2197150" y="2169492"/>
                  <a:pt x="2127533" y="2348380"/>
                </a:cubicBezTo>
                <a:cubicBezTo>
                  <a:pt x="2230881" y="2201722"/>
                  <a:pt x="2307261" y="2041905"/>
                  <a:pt x="2358080" y="1866134"/>
                </a:cubicBezTo>
                <a:cubicBezTo>
                  <a:pt x="2378743" y="1795373"/>
                  <a:pt x="2394349" y="1722940"/>
                  <a:pt x="2407436" y="1651070"/>
                </a:cubicBezTo>
                <a:cubicBezTo>
                  <a:pt x="2417458" y="1596892"/>
                  <a:pt x="2466254" y="1384915"/>
                  <a:pt x="2448558" y="1373435"/>
                </a:cubicBezTo>
                <a:close/>
                <a:moveTo>
                  <a:pt x="278707" y="1352270"/>
                </a:moveTo>
                <a:lnTo>
                  <a:pt x="321570" y="1861610"/>
                </a:lnTo>
                <a:cubicBezTo>
                  <a:pt x="336248" y="1725752"/>
                  <a:pt x="317508" y="1584885"/>
                  <a:pt x="294281" y="1440658"/>
                </a:cubicBezTo>
                <a:close/>
                <a:moveTo>
                  <a:pt x="1423821" y="1351958"/>
                </a:moveTo>
                <a:cubicBezTo>
                  <a:pt x="1426859" y="1507722"/>
                  <a:pt x="1587831" y="1796280"/>
                  <a:pt x="1638521" y="1908470"/>
                </a:cubicBezTo>
                <a:cubicBezTo>
                  <a:pt x="1674424" y="1987707"/>
                  <a:pt x="1711105" y="2070587"/>
                  <a:pt x="1754199" y="2149284"/>
                </a:cubicBezTo>
                <a:cubicBezTo>
                  <a:pt x="1797295" y="2227981"/>
                  <a:pt x="1846801" y="2302493"/>
                  <a:pt x="1908359" y="2364988"/>
                </a:cubicBezTo>
                <a:cubicBezTo>
                  <a:pt x="1805946" y="2193096"/>
                  <a:pt x="1725953" y="2007134"/>
                  <a:pt x="1647661" y="1825945"/>
                </a:cubicBezTo>
                <a:cubicBezTo>
                  <a:pt x="1579500" y="1667751"/>
                  <a:pt x="1508533" y="1505355"/>
                  <a:pt x="1423821" y="1351958"/>
                </a:cubicBezTo>
                <a:close/>
                <a:moveTo>
                  <a:pt x="1431890" y="1306475"/>
                </a:moveTo>
                <a:cubicBezTo>
                  <a:pt x="1458339" y="1352187"/>
                  <a:pt x="1483952" y="1399016"/>
                  <a:pt x="1507597" y="1446132"/>
                </a:cubicBezTo>
                <a:cubicBezTo>
                  <a:pt x="1568403" y="1567288"/>
                  <a:pt x="1621917" y="1692101"/>
                  <a:pt x="1674586" y="1813832"/>
                </a:cubicBezTo>
                <a:cubicBezTo>
                  <a:pt x="1719648" y="1918315"/>
                  <a:pt x="1765554" y="2024477"/>
                  <a:pt x="1815950" y="2128564"/>
                </a:cubicBezTo>
                <a:cubicBezTo>
                  <a:pt x="1866346" y="2232648"/>
                  <a:pt x="1921228" y="2334658"/>
                  <a:pt x="1984242" y="2430829"/>
                </a:cubicBezTo>
                <a:cubicBezTo>
                  <a:pt x="1994073" y="2437830"/>
                  <a:pt x="2003908" y="2444836"/>
                  <a:pt x="2014023" y="2450995"/>
                </a:cubicBezTo>
                <a:cubicBezTo>
                  <a:pt x="1956448" y="2239741"/>
                  <a:pt x="1853160" y="2049325"/>
                  <a:pt x="1747337" y="1855264"/>
                </a:cubicBezTo>
                <a:cubicBezTo>
                  <a:pt x="1678102" y="1728504"/>
                  <a:pt x="1608870" y="1601753"/>
                  <a:pt x="1533749" y="1478656"/>
                </a:cubicBezTo>
                <a:cubicBezTo>
                  <a:pt x="1510398" y="1440515"/>
                  <a:pt x="1454048" y="1294657"/>
                  <a:pt x="1431890" y="1306475"/>
                </a:cubicBezTo>
                <a:close/>
                <a:moveTo>
                  <a:pt x="655236" y="1268632"/>
                </a:moveTo>
                <a:cubicBezTo>
                  <a:pt x="717895" y="1408869"/>
                  <a:pt x="771574" y="1550454"/>
                  <a:pt x="839521" y="1685315"/>
                </a:cubicBezTo>
                <a:cubicBezTo>
                  <a:pt x="907470" y="1820177"/>
                  <a:pt x="989683" y="1948318"/>
                  <a:pt x="1109416" y="2061663"/>
                </a:cubicBezTo>
                <a:cubicBezTo>
                  <a:pt x="1177718" y="2126399"/>
                  <a:pt x="1244319" y="2184954"/>
                  <a:pt x="1298300" y="2247742"/>
                </a:cubicBezTo>
                <a:cubicBezTo>
                  <a:pt x="1250168" y="2156040"/>
                  <a:pt x="1187457" y="2071655"/>
                  <a:pt x="1125871" y="1989513"/>
                </a:cubicBezTo>
                <a:cubicBezTo>
                  <a:pt x="1076370" y="1923070"/>
                  <a:pt x="1025189" y="1854667"/>
                  <a:pt x="981574" y="1783157"/>
                </a:cubicBezTo>
                <a:cubicBezTo>
                  <a:pt x="960475" y="1748106"/>
                  <a:pt x="941058" y="1712211"/>
                  <a:pt x="922198" y="1677437"/>
                </a:cubicBezTo>
                <a:cubicBezTo>
                  <a:pt x="905028" y="1646031"/>
                  <a:pt x="887579" y="1614059"/>
                  <a:pt x="869293" y="1583214"/>
                </a:cubicBezTo>
                <a:cubicBezTo>
                  <a:pt x="832994" y="1522086"/>
                  <a:pt x="791368" y="1462924"/>
                  <a:pt x="751431" y="1405731"/>
                </a:cubicBezTo>
                <a:close/>
                <a:moveTo>
                  <a:pt x="291466" y="1250369"/>
                </a:moveTo>
                <a:cubicBezTo>
                  <a:pt x="302228" y="1312380"/>
                  <a:pt x="313548" y="1374109"/>
                  <a:pt x="323180" y="1435283"/>
                </a:cubicBezTo>
                <a:cubicBezTo>
                  <a:pt x="347262" y="1585402"/>
                  <a:pt x="366566" y="1733005"/>
                  <a:pt x="349381" y="1875041"/>
                </a:cubicBezTo>
                <a:cubicBezTo>
                  <a:pt x="398887" y="1761016"/>
                  <a:pt x="404047" y="1643975"/>
                  <a:pt x="374363" y="1506494"/>
                </a:cubicBezTo>
                <a:cubicBezTo>
                  <a:pt x="356845" y="1425406"/>
                  <a:pt x="334841" y="1350786"/>
                  <a:pt x="302168" y="1274495"/>
                </a:cubicBezTo>
                <a:cubicBezTo>
                  <a:pt x="298229" y="1265236"/>
                  <a:pt x="295129" y="1257666"/>
                  <a:pt x="291466" y="1250369"/>
                </a:cubicBezTo>
                <a:close/>
                <a:moveTo>
                  <a:pt x="678222" y="1248670"/>
                </a:moveTo>
                <a:lnTo>
                  <a:pt x="775536" y="1388015"/>
                </a:lnTo>
                <a:cubicBezTo>
                  <a:pt x="815764" y="1445771"/>
                  <a:pt x="857669" y="1505484"/>
                  <a:pt x="894529" y="1567739"/>
                </a:cubicBezTo>
                <a:cubicBezTo>
                  <a:pt x="913103" y="1599148"/>
                  <a:pt x="930546" y="1631115"/>
                  <a:pt x="948000" y="1663088"/>
                </a:cubicBezTo>
                <a:cubicBezTo>
                  <a:pt x="966853" y="1697859"/>
                  <a:pt x="986277" y="1733757"/>
                  <a:pt x="1006812" y="1767683"/>
                </a:cubicBezTo>
                <a:cubicBezTo>
                  <a:pt x="1049303" y="1838347"/>
                  <a:pt x="1100205" y="1906189"/>
                  <a:pt x="1149133" y="1971513"/>
                </a:cubicBezTo>
                <a:cubicBezTo>
                  <a:pt x="1215506" y="2060384"/>
                  <a:pt x="1283561" y="2151216"/>
                  <a:pt x="1333952" y="2251620"/>
                </a:cubicBezTo>
                <a:lnTo>
                  <a:pt x="1337329" y="2258350"/>
                </a:lnTo>
                <a:cubicBezTo>
                  <a:pt x="1352131" y="2023413"/>
                  <a:pt x="1145204" y="1784597"/>
                  <a:pt x="1014726" y="1615556"/>
                </a:cubicBezTo>
                <a:cubicBezTo>
                  <a:pt x="911517" y="1481269"/>
                  <a:pt x="800192" y="1360189"/>
                  <a:pt x="678222" y="1248670"/>
                </a:cubicBezTo>
                <a:close/>
                <a:moveTo>
                  <a:pt x="4002475" y="1037802"/>
                </a:moveTo>
                <a:cubicBezTo>
                  <a:pt x="4001933" y="1038196"/>
                  <a:pt x="4000861" y="1038973"/>
                  <a:pt x="4000324" y="1039362"/>
                </a:cubicBezTo>
                <a:cubicBezTo>
                  <a:pt x="4001046" y="1040360"/>
                  <a:pt x="4002134" y="1041861"/>
                  <a:pt x="4002862" y="1042866"/>
                </a:cubicBezTo>
                <a:cubicBezTo>
                  <a:pt x="4002672" y="1041472"/>
                  <a:pt x="4002487" y="1040086"/>
                  <a:pt x="4002475" y="1037802"/>
                </a:cubicBezTo>
                <a:close/>
                <a:moveTo>
                  <a:pt x="506322" y="1020997"/>
                </a:moveTo>
                <a:cubicBezTo>
                  <a:pt x="513282" y="1018930"/>
                  <a:pt x="522180" y="1021005"/>
                  <a:pt x="533068" y="1029409"/>
                </a:cubicBezTo>
                <a:cubicBezTo>
                  <a:pt x="813777" y="1244537"/>
                  <a:pt x="1037861" y="1510547"/>
                  <a:pt x="1232525" y="1804675"/>
                </a:cubicBezTo>
                <a:cubicBezTo>
                  <a:pt x="1347857" y="1978510"/>
                  <a:pt x="1448039" y="2155739"/>
                  <a:pt x="1388858" y="2368011"/>
                </a:cubicBezTo>
                <a:cubicBezTo>
                  <a:pt x="1387462" y="2372226"/>
                  <a:pt x="1385496" y="2375314"/>
                  <a:pt x="1384098" y="2378125"/>
                </a:cubicBezTo>
                <a:cubicBezTo>
                  <a:pt x="1412260" y="2438425"/>
                  <a:pt x="1428077" y="2506324"/>
                  <a:pt x="1425393" y="2589124"/>
                </a:cubicBezTo>
                <a:cubicBezTo>
                  <a:pt x="1425681" y="2592488"/>
                  <a:pt x="1424559" y="2594453"/>
                  <a:pt x="1424001" y="2597541"/>
                </a:cubicBezTo>
                <a:cubicBezTo>
                  <a:pt x="1672217" y="2669579"/>
                  <a:pt x="1915127" y="2759032"/>
                  <a:pt x="2152729" y="2864487"/>
                </a:cubicBezTo>
                <a:cubicBezTo>
                  <a:pt x="2132903" y="2746636"/>
                  <a:pt x="2106350" y="2629357"/>
                  <a:pt x="2020609" y="2539671"/>
                </a:cubicBezTo>
                <a:cubicBezTo>
                  <a:pt x="2019486" y="2538832"/>
                  <a:pt x="2019482" y="2537426"/>
                  <a:pt x="2018920" y="2536309"/>
                </a:cubicBezTo>
                <a:cubicBezTo>
                  <a:pt x="1612986" y="2284320"/>
                  <a:pt x="1451410" y="1593008"/>
                  <a:pt x="1342441" y="1173017"/>
                </a:cubicBezTo>
                <a:cubicBezTo>
                  <a:pt x="1338482" y="1156742"/>
                  <a:pt x="1345418" y="1103405"/>
                  <a:pt x="1367925" y="1135648"/>
                </a:cubicBezTo>
                <a:cubicBezTo>
                  <a:pt x="1515878" y="1352095"/>
                  <a:pt x="1645605" y="1576999"/>
                  <a:pt x="1771401" y="1806673"/>
                </a:cubicBezTo>
                <a:cubicBezTo>
                  <a:pt x="1841477" y="1935111"/>
                  <a:pt x="1914363" y="2063547"/>
                  <a:pt x="1972385" y="2198735"/>
                </a:cubicBezTo>
                <a:cubicBezTo>
                  <a:pt x="1982518" y="2221738"/>
                  <a:pt x="2018367" y="2353316"/>
                  <a:pt x="2040892" y="2405205"/>
                </a:cubicBezTo>
                <a:cubicBezTo>
                  <a:pt x="2009600" y="2310668"/>
                  <a:pt x="2111587" y="2005996"/>
                  <a:pt x="2131689" y="1936926"/>
                </a:cubicBezTo>
                <a:cubicBezTo>
                  <a:pt x="2203731" y="1690111"/>
                  <a:pt x="2314813" y="1463729"/>
                  <a:pt x="2454820" y="1248808"/>
                </a:cubicBezTo>
                <a:cubicBezTo>
                  <a:pt x="2475264" y="1216788"/>
                  <a:pt x="2493340" y="1290570"/>
                  <a:pt x="2492512" y="1302920"/>
                </a:cubicBezTo>
                <a:cubicBezTo>
                  <a:pt x="2465675" y="1747535"/>
                  <a:pt x="2370053" y="2178216"/>
                  <a:pt x="2081216" y="2527513"/>
                </a:cubicBezTo>
                <a:cubicBezTo>
                  <a:pt x="2081497" y="2528073"/>
                  <a:pt x="2081211" y="2528916"/>
                  <a:pt x="2081211" y="2528916"/>
                </a:cubicBezTo>
                <a:cubicBezTo>
                  <a:pt x="2150699" y="2633778"/>
                  <a:pt x="2178105" y="2756954"/>
                  <a:pt x="2199067" y="2884061"/>
                </a:cubicBezTo>
                <a:cubicBezTo>
                  <a:pt x="2641128" y="3084915"/>
                  <a:pt x="3028660" y="3311628"/>
                  <a:pt x="3192586" y="3411496"/>
                </a:cubicBezTo>
                <a:cubicBezTo>
                  <a:pt x="3356510" y="3511368"/>
                  <a:pt x="3237401" y="3517312"/>
                  <a:pt x="3182620" y="3483279"/>
                </a:cubicBezTo>
                <a:cubicBezTo>
                  <a:pt x="3055506" y="3404310"/>
                  <a:pt x="2789863" y="3259545"/>
                  <a:pt x="2435119" y="3080173"/>
                </a:cubicBezTo>
                <a:lnTo>
                  <a:pt x="2410152" y="3063751"/>
                </a:lnTo>
                <a:lnTo>
                  <a:pt x="2408099" y="3064403"/>
                </a:lnTo>
                <a:lnTo>
                  <a:pt x="2407218" y="3070324"/>
                </a:lnTo>
                <a:cubicBezTo>
                  <a:pt x="2402612" y="3079171"/>
                  <a:pt x="2394080" y="3088906"/>
                  <a:pt x="2380138" y="3099341"/>
                </a:cubicBezTo>
                <a:cubicBezTo>
                  <a:pt x="2194333" y="3283170"/>
                  <a:pt x="1992503" y="3449064"/>
                  <a:pt x="1765923" y="3581043"/>
                </a:cubicBezTo>
                <a:cubicBezTo>
                  <a:pt x="1744896" y="3593696"/>
                  <a:pt x="1723857" y="3603555"/>
                  <a:pt x="1702258" y="3612286"/>
                </a:cubicBezTo>
                <a:cubicBezTo>
                  <a:pt x="1664333" y="3650747"/>
                  <a:pt x="1731601" y="3589836"/>
                  <a:pt x="1538370" y="3811804"/>
                </a:cubicBezTo>
                <a:cubicBezTo>
                  <a:pt x="1278852" y="4250311"/>
                  <a:pt x="915356" y="4600566"/>
                  <a:pt x="542867" y="4944092"/>
                </a:cubicBezTo>
                <a:cubicBezTo>
                  <a:pt x="521291" y="4964055"/>
                  <a:pt x="503482" y="4879596"/>
                  <a:pt x="515800" y="4862180"/>
                </a:cubicBezTo>
                <a:cubicBezTo>
                  <a:pt x="664236" y="4650055"/>
                  <a:pt x="747224" y="4402666"/>
                  <a:pt x="909145" y="4199225"/>
                </a:cubicBezTo>
                <a:cubicBezTo>
                  <a:pt x="998789" y="4086824"/>
                  <a:pt x="1101084" y="3991246"/>
                  <a:pt x="1214067" y="3908561"/>
                </a:cubicBezTo>
                <a:cubicBezTo>
                  <a:pt x="1023317" y="3973399"/>
                  <a:pt x="824392" y="4020568"/>
                  <a:pt x="640967" y="4105601"/>
                </a:cubicBezTo>
                <a:cubicBezTo>
                  <a:pt x="458381" y="4190213"/>
                  <a:pt x="284593" y="4292005"/>
                  <a:pt x="112563" y="4396952"/>
                </a:cubicBezTo>
                <a:lnTo>
                  <a:pt x="0" y="4466006"/>
                </a:lnTo>
                <a:lnTo>
                  <a:pt x="0" y="4233763"/>
                </a:lnTo>
                <a:lnTo>
                  <a:pt x="36881" y="4200118"/>
                </a:lnTo>
                <a:cubicBezTo>
                  <a:pt x="302143" y="3962792"/>
                  <a:pt x="585478" y="3740226"/>
                  <a:pt x="910534" y="3629753"/>
                </a:cubicBezTo>
                <a:cubicBezTo>
                  <a:pt x="1140280" y="3551663"/>
                  <a:pt x="1356783" y="3624873"/>
                  <a:pt x="1578717" y="3575982"/>
                </a:cubicBezTo>
                <a:cubicBezTo>
                  <a:pt x="1857881" y="3513822"/>
                  <a:pt x="2134207" y="3238918"/>
                  <a:pt x="2338780" y="3033725"/>
                </a:cubicBezTo>
                <a:cubicBezTo>
                  <a:pt x="2165203" y="2949506"/>
                  <a:pt x="1987990" y="2873430"/>
                  <a:pt x="1807991" y="2807184"/>
                </a:cubicBezTo>
                <a:cubicBezTo>
                  <a:pt x="1696192" y="2934214"/>
                  <a:pt x="1567238" y="3035444"/>
                  <a:pt x="1416358" y="3112571"/>
                </a:cubicBezTo>
                <a:cubicBezTo>
                  <a:pt x="1318658" y="3280278"/>
                  <a:pt x="1112986" y="3321000"/>
                  <a:pt x="939066" y="3378798"/>
                </a:cubicBezTo>
                <a:cubicBezTo>
                  <a:pt x="668357" y="3469020"/>
                  <a:pt x="393418" y="3543804"/>
                  <a:pt x="115099" y="3607650"/>
                </a:cubicBezTo>
                <a:cubicBezTo>
                  <a:pt x="80589" y="3615844"/>
                  <a:pt x="67554" y="3533906"/>
                  <a:pt x="97284" y="3520393"/>
                </a:cubicBezTo>
                <a:cubicBezTo>
                  <a:pt x="382521" y="3387774"/>
                  <a:pt x="642160" y="3215335"/>
                  <a:pt x="922050" y="3074867"/>
                </a:cubicBezTo>
                <a:cubicBezTo>
                  <a:pt x="1080787" y="2995199"/>
                  <a:pt x="1233979" y="2960447"/>
                  <a:pt x="1405265" y="3016319"/>
                </a:cubicBezTo>
                <a:cubicBezTo>
                  <a:pt x="1406106" y="3016600"/>
                  <a:pt x="1406671" y="3017724"/>
                  <a:pt x="1407512" y="3018001"/>
                </a:cubicBezTo>
                <a:cubicBezTo>
                  <a:pt x="1526420" y="2954115"/>
                  <a:pt x="1632390" y="2874245"/>
                  <a:pt x="1726266" y="2777274"/>
                </a:cubicBezTo>
                <a:cubicBezTo>
                  <a:pt x="1369635" y="2651515"/>
                  <a:pt x="1000990" y="2561972"/>
                  <a:pt x="625390" y="2514541"/>
                </a:cubicBezTo>
                <a:cubicBezTo>
                  <a:pt x="624559" y="2519877"/>
                  <a:pt x="622878" y="2524928"/>
                  <a:pt x="619799" y="2527180"/>
                </a:cubicBezTo>
                <a:cubicBezTo>
                  <a:pt x="509037" y="2598914"/>
                  <a:pt x="403069" y="2677377"/>
                  <a:pt x="310030" y="2771818"/>
                </a:cubicBezTo>
                <a:cubicBezTo>
                  <a:pt x="266034" y="2817076"/>
                  <a:pt x="224887" y="2891795"/>
                  <a:pt x="173877" y="2937056"/>
                </a:cubicBezTo>
                <a:cubicBezTo>
                  <a:pt x="145840" y="3003792"/>
                  <a:pt x="113686" y="3071134"/>
                  <a:pt x="77889" y="3138440"/>
                </a:cubicBezTo>
                <a:lnTo>
                  <a:pt x="0" y="3271395"/>
                </a:lnTo>
                <a:lnTo>
                  <a:pt x="0" y="3153002"/>
                </a:lnTo>
                <a:lnTo>
                  <a:pt x="2386" y="3149203"/>
                </a:lnTo>
                <a:cubicBezTo>
                  <a:pt x="33821" y="3095439"/>
                  <a:pt x="63030" y="3041490"/>
                  <a:pt x="89753" y="2987702"/>
                </a:cubicBezTo>
                <a:cubicBezTo>
                  <a:pt x="85546" y="2993322"/>
                  <a:pt x="81066" y="2999788"/>
                  <a:pt x="76869" y="3005404"/>
                </a:cubicBezTo>
                <a:cubicBezTo>
                  <a:pt x="63139" y="3024231"/>
                  <a:pt x="48575" y="3042776"/>
                  <a:pt x="32049" y="3065814"/>
                </a:cubicBezTo>
                <a:lnTo>
                  <a:pt x="0" y="3108744"/>
                </a:lnTo>
                <a:lnTo>
                  <a:pt x="0" y="3058059"/>
                </a:lnTo>
                <a:lnTo>
                  <a:pt x="7610" y="3047889"/>
                </a:lnTo>
                <a:cubicBezTo>
                  <a:pt x="24410" y="3025415"/>
                  <a:pt x="38695" y="3006301"/>
                  <a:pt x="52419" y="2987479"/>
                </a:cubicBezTo>
                <a:cubicBezTo>
                  <a:pt x="54382" y="2984385"/>
                  <a:pt x="57184" y="2981579"/>
                  <a:pt x="59142" y="2978488"/>
                </a:cubicBezTo>
                <a:lnTo>
                  <a:pt x="0" y="3015334"/>
                </a:lnTo>
                <a:lnTo>
                  <a:pt x="0" y="2914286"/>
                </a:lnTo>
                <a:lnTo>
                  <a:pt x="36383" y="2901128"/>
                </a:lnTo>
                <a:cubicBezTo>
                  <a:pt x="76283" y="2885228"/>
                  <a:pt x="116303" y="2866415"/>
                  <a:pt x="156329" y="2840533"/>
                </a:cubicBezTo>
                <a:cubicBezTo>
                  <a:pt x="229785" y="2792431"/>
                  <a:pt x="289125" y="2682604"/>
                  <a:pt x="358355" y="2620471"/>
                </a:cubicBezTo>
                <a:cubicBezTo>
                  <a:pt x="406846" y="2577174"/>
                  <a:pt x="457591" y="2538372"/>
                  <a:pt x="510577" y="2501244"/>
                </a:cubicBezTo>
                <a:cubicBezTo>
                  <a:pt x="411488" y="2490937"/>
                  <a:pt x="311929" y="2483543"/>
                  <a:pt x="211967" y="2479171"/>
                </a:cubicBezTo>
                <a:lnTo>
                  <a:pt x="0" y="2476398"/>
                </a:lnTo>
                <a:lnTo>
                  <a:pt x="0" y="2389189"/>
                </a:lnTo>
                <a:lnTo>
                  <a:pt x="103062" y="2389518"/>
                </a:lnTo>
                <a:cubicBezTo>
                  <a:pt x="239716" y="2392822"/>
                  <a:pt x="375712" y="2401808"/>
                  <a:pt x="510734" y="2416201"/>
                </a:cubicBezTo>
                <a:cubicBezTo>
                  <a:pt x="453295" y="2294758"/>
                  <a:pt x="388809" y="2156489"/>
                  <a:pt x="279257" y="2092102"/>
                </a:cubicBezTo>
                <a:cubicBezTo>
                  <a:pt x="214509" y="2054029"/>
                  <a:pt x="140169" y="2030776"/>
                  <a:pt x="65265" y="2006049"/>
                </a:cubicBezTo>
                <a:lnTo>
                  <a:pt x="0" y="1982532"/>
                </a:lnTo>
                <a:lnTo>
                  <a:pt x="0" y="1912789"/>
                </a:lnTo>
                <a:lnTo>
                  <a:pt x="97460" y="1953725"/>
                </a:lnTo>
                <a:cubicBezTo>
                  <a:pt x="140146" y="1968817"/>
                  <a:pt x="181972" y="1973804"/>
                  <a:pt x="221272" y="1980766"/>
                </a:cubicBezTo>
                <a:cubicBezTo>
                  <a:pt x="184478" y="1960612"/>
                  <a:pt x="148800" y="1938494"/>
                  <a:pt x="116765" y="1911033"/>
                </a:cubicBezTo>
                <a:cubicBezTo>
                  <a:pt x="78825" y="1878815"/>
                  <a:pt x="47051" y="1840696"/>
                  <a:pt x="16405" y="1803412"/>
                </a:cubicBezTo>
                <a:lnTo>
                  <a:pt x="0" y="1784777"/>
                </a:lnTo>
                <a:lnTo>
                  <a:pt x="0" y="1740082"/>
                </a:lnTo>
                <a:lnTo>
                  <a:pt x="39394" y="1784856"/>
                </a:lnTo>
                <a:cubicBezTo>
                  <a:pt x="69479" y="1821014"/>
                  <a:pt x="100126" y="1858299"/>
                  <a:pt x="135813" y="1888838"/>
                </a:cubicBezTo>
                <a:cubicBezTo>
                  <a:pt x="168411" y="1916009"/>
                  <a:pt x="204933" y="1938411"/>
                  <a:pt x="242575" y="1958841"/>
                </a:cubicBezTo>
                <a:cubicBezTo>
                  <a:pt x="195379" y="1882642"/>
                  <a:pt x="141547" y="1815083"/>
                  <a:pt x="82197" y="1754826"/>
                </a:cubicBezTo>
                <a:lnTo>
                  <a:pt x="0" y="1679650"/>
                </a:lnTo>
                <a:lnTo>
                  <a:pt x="0" y="1602463"/>
                </a:lnTo>
                <a:lnTo>
                  <a:pt x="84689" y="1677442"/>
                </a:lnTo>
                <a:cubicBezTo>
                  <a:pt x="165950" y="1759826"/>
                  <a:pt x="237786" y="1855565"/>
                  <a:pt x="298437" y="1968019"/>
                </a:cubicBezTo>
                <a:lnTo>
                  <a:pt x="227269" y="1114064"/>
                </a:lnTo>
                <a:cubicBezTo>
                  <a:pt x="226129" y="1099191"/>
                  <a:pt x="230003" y="1062136"/>
                  <a:pt x="248003" y="1089613"/>
                </a:cubicBezTo>
                <a:cubicBezTo>
                  <a:pt x="349844" y="1249160"/>
                  <a:pt x="397556" y="1433768"/>
                  <a:pt x="427020" y="1619803"/>
                </a:cubicBezTo>
                <a:cubicBezTo>
                  <a:pt x="453086" y="1782272"/>
                  <a:pt x="422387" y="1897385"/>
                  <a:pt x="340345" y="2027739"/>
                </a:cubicBezTo>
                <a:cubicBezTo>
                  <a:pt x="347373" y="2033339"/>
                  <a:pt x="354114" y="2038383"/>
                  <a:pt x="360865" y="2044827"/>
                </a:cubicBezTo>
                <a:cubicBezTo>
                  <a:pt x="443500" y="2128340"/>
                  <a:pt x="506078" y="2306190"/>
                  <a:pt x="560414" y="2421457"/>
                </a:cubicBezTo>
                <a:cubicBezTo>
                  <a:pt x="831022" y="2452769"/>
                  <a:pt x="1098019" y="2506255"/>
                  <a:pt x="1359703" y="2578554"/>
                </a:cubicBezTo>
                <a:lnTo>
                  <a:pt x="1359422" y="2577994"/>
                </a:lnTo>
                <a:cubicBezTo>
                  <a:pt x="1370467" y="2269807"/>
                  <a:pt x="976420" y="2084880"/>
                  <a:pt x="828701" y="1839520"/>
                </a:cubicBezTo>
                <a:cubicBezTo>
                  <a:pt x="687172" y="1605098"/>
                  <a:pt x="631475" y="1330413"/>
                  <a:pt x="494427" y="1092333"/>
                </a:cubicBezTo>
                <a:cubicBezTo>
                  <a:pt x="481980" y="1070671"/>
                  <a:pt x="485440" y="1027197"/>
                  <a:pt x="506322" y="1020997"/>
                </a:cubicBezTo>
                <a:close/>
                <a:moveTo>
                  <a:pt x="4570198" y="978081"/>
                </a:moveTo>
                <a:cubicBezTo>
                  <a:pt x="4555714" y="1028259"/>
                  <a:pt x="4540870" y="1077934"/>
                  <a:pt x="4523691" y="1127776"/>
                </a:cubicBezTo>
                <a:lnTo>
                  <a:pt x="4509875" y="1167552"/>
                </a:lnTo>
                <a:cubicBezTo>
                  <a:pt x="4498703" y="1198545"/>
                  <a:pt x="4488074" y="1229138"/>
                  <a:pt x="4478168" y="1260735"/>
                </a:cubicBezTo>
                <a:cubicBezTo>
                  <a:pt x="4437866" y="1392962"/>
                  <a:pt x="4423333" y="1532451"/>
                  <a:pt x="4409309" y="1666996"/>
                </a:cubicBezTo>
                <a:cubicBezTo>
                  <a:pt x="4399387" y="1761934"/>
                  <a:pt x="4389478" y="1859162"/>
                  <a:pt x="4370031" y="1955666"/>
                </a:cubicBezTo>
                <a:cubicBezTo>
                  <a:pt x="4495511" y="1636562"/>
                  <a:pt x="4590903" y="1311031"/>
                  <a:pt x="4570198" y="978081"/>
                </a:cubicBezTo>
                <a:close/>
                <a:moveTo>
                  <a:pt x="4557898" y="900011"/>
                </a:moveTo>
                <a:cubicBezTo>
                  <a:pt x="4330292" y="1199280"/>
                  <a:pt x="4335713" y="1567725"/>
                  <a:pt x="4344840" y="1922038"/>
                </a:cubicBezTo>
                <a:cubicBezTo>
                  <a:pt x="4360210" y="1836882"/>
                  <a:pt x="4369815" y="1750562"/>
                  <a:pt x="4378710" y="1665516"/>
                </a:cubicBezTo>
                <a:cubicBezTo>
                  <a:pt x="4393083" y="1529197"/>
                  <a:pt x="4407432" y="1388309"/>
                  <a:pt x="4448798" y="1253024"/>
                </a:cubicBezTo>
                <a:cubicBezTo>
                  <a:pt x="4458700" y="1221425"/>
                  <a:pt x="4469507" y="1189944"/>
                  <a:pt x="4480315" y="1158454"/>
                </a:cubicBezTo>
                <a:lnTo>
                  <a:pt x="4494133" y="1118676"/>
                </a:lnTo>
                <a:cubicBezTo>
                  <a:pt x="4518925" y="1046526"/>
                  <a:pt x="4539765" y="973431"/>
                  <a:pt x="4557898" y="900011"/>
                </a:cubicBezTo>
                <a:close/>
                <a:moveTo>
                  <a:pt x="3607114" y="467441"/>
                </a:moveTo>
                <a:cubicBezTo>
                  <a:pt x="3528124" y="599478"/>
                  <a:pt x="3410482" y="705343"/>
                  <a:pt x="3296242" y="807991"/>
                </a:cubicBezTo>
                <a:cubicBezTo>
                  <a:pt x="3255418" y="844446"/>
                  <a:pt x="3213877" y="882186"/>
                  <a:pt x="3174674" y="919759"/>
                </a:cubicBezTo>
                <a:cubicBezTo>
                  <a:pt x="3129209" y="963390"/>
                  <a:pt x="3085915" y="1010032"/>
                  <a:pt x="3042978" y="1054894"/>
                </a:cubicBezTo>
                <a:lnTo>
                  <a:pt x="2968914" y="1133756"/>
                </a:lnTo>
                <a:cubicBezTo>
                  <a:pt x="3001355" y="1109480"/>
                  <a:pt x="3045966" y="1074853"/>
                  <a:pt x="3103823" y="1026814"/>
                </a:cubicBezTo>
                <a:cubicBezTo>
                  <a:pt x="3260201" y="897449"/>
                  <a:pt x="3521192" y="681569"/>
                  <a:pt x="3607114" y="467441"/>
                </a:cubicBezTo>
                <a:close/>
                <a:moveTo>
                  <a:pt x="3744487" y="383136"/>
                </a:moveTo>
                <a:cubicBezTo>
                  <a:pt x="3789590" y="603780"/>
                  <a:pt x="3850997" y="811848"/>
                  <a:pt x="3970213" y="995559"/>
                </a:cubicBezTo>
                <a:cubicBezTo>
                  <a:pt x="3927384" y="796159"/>
                  <a:pt x="3865366" y="574806"/>
                  <a:pt x="3744487" y="383136"/>
                </a:cubicBezTo>
                <a:close/>
                <a:moveTo>
                  <a:pt x="3624562" y="367041"/>
                </a:moveTo>
                <a:cubicBezTo>
                  <a:pt x="3578160" y="403736"/>
                  <a:pt x="3532667" y="442805"/>
                  <a:pt x="3489712" y="485386"/>
                </a:cubicBezTo>
                <a:cubicBezTo>
                  <a:pt x="3380716" y="591858"/>
                  <a:pt x="3284219" y="714458"/>
                  <a:pt x="3182994" y="828265"/>
                </a:cubicBezTo>
                <a:cubicBezTo>
                  <a:pt x="3100902" y="919812"/>
                  <a:pt x="2899469" y="1135252"/>
                  <a:pt x="2892114" y="1172635"/>
                </a:cubicBezTo>
                <a:lnTo>
                  <a:pt x="3021459" y="1035385"/>
                </a:lnTo>
                <a:cubicBezTo>
                  <a:pt x="3064036" y="990026"/>
                  <a:pt x="3108229" y="943501"/>
                  <a:pt x="3153873" y="898971"/>
                </a:cubicBezTo>
                <a:cubicBezTo>
                  <a:pt x="3193783" y="860125"/>
                  <a:pt x="3235680" y="822883"/>
                  <a:pt x="3276511" y="786423"/>
                </a:cubicBezTo>
                <a:cubicBezTo>
                  <a:pt x="3390214" y="684175"/>
                  <a:pt x="3507852" y="578306"/>
                  <a:pt x="3584154" y="448218"/>
                </a:cubicBezTo>
                <a:cubicBezTo>
                  <a:pt x="3599491" y="421848"/>
                  <a:pt x="3612660" y="394752"/>
                  <a:pt x="3624562" y="367041"/>
                </a:cubicBezTo>
                <a:close/>
                <a:moveTo>
                  <a:pt x="3766672" y="359429"/>
                </a:moveTo>
                <a:cubicBezTo>
                  <a:pt x="3888797" y="549425"/>
                  <a:pt x="3952247" y="768223"/>
                  <a:pt x="3996338" y="968237"/>
                </a:cubicBezTo>
                <a:cubicBezTo>
                  <a:pt x="3973140" y="739339"/>
                  <a:pt x="3922473" y="455576"/>
                  <a:pt x="3766672" y="359429"/>
                </a:cubicBezTo>
                <a:close/>
                <a:moveTo>
                  <a:pt x="3882765" y="0"/>
                </a:moveTo>
                <a:lnTo>
                  <a:pt x="3995099" y="0"/>
                </a:lnTo>
                <a:lnTo>
                  <a:pt x="4163818" y="234104"/>
                </a:lnTo>
                <a:cubicBezTo>
                  <a:pt x="4167056" y="234046"/>
                  <a:pt x="4169933" y="233486"/>
                  <a:pt x="4172099" y="234207"/>
                </a:cubicBezTo>
                <a:cubicBezTo>
                  <a:pt x="4320772" y="276387"/>
                  <a:pt x="4473568" y="294979"/>
                  <a:pt x="4628589" y="289746"/>
                </a:cubicBezTo>
                <a:lnTo>
                  <a:pt x="4724401" y="281632"/>
                </a:lnTo>
                <a:lnTo>
                  <a:pt x="4724401" y="330664"/>
                </a:lnTo>
                <a:lnTo>
                  <a:pt x="4657975" y="338772"/>
                </a:lnTo>
                <a:cubicBezTo>
                  <a:pt x="4512264" y="350060"/>
                  <a:pt x="4368090" y="341672"/>
                  <a:pt x="4227047" y="313415"/>
                </a:cubicBezTo>
                <a:cubicBezTo>
                  <a:pt x="4265992" y="361495"/>
                  <a:pt x="4305481" y="409180"/>
                  <a:pt x="4346041" y="456086"/>
                </a:cubicBezTo>
                <a:cubicBezTo>
                  <a:pt x="4427343" y="550152"/>
                  <a:pt x="4511990" y="638932"/>
                  <a:pt x="4599604" y="723178"/>
                </a:cubicBezTo>
                <a:lnTo>
                  <a:pt x="4724401" y="833497"/>
                </a:lnTo>
                <a:lnTo>
                  <a:pt x="4724401" y="950118"/>
                </a:lnTo>
                <a:lnTo>
                  <a:pt x="4655015" y="891426"/>
                </a:lnTo>
                <a:cubicBezTo>
                  <a:pt x="4700834" y="1342763"/>
                  <a:pt x="4530476" y="1779853"/>
                  <a:pt x="4348002" y="2205895"/>
                </a:cubicBezTo>
                <a:cubicBezTo>
                  <a:pt x="4337873" y="2229260"/>
                  <a:pt x="4261560" y="2258626"/>
                  <a:pt x="4262250" y="2219972"/>
                </a:cubicBezTo>
                <a:cubicBezTo>
                  <a:pt x="4268663" y="1744520"/>
                  <a:pt x="4175629" y="1214471"/>
                  <a:pt x="4550611" y="817540"/>
                </a:cubicBezTo>
                <a:cubicBezTo>
                  <a:pt x="4554014" y="814312"/>
                  <a:pt x="4558850" y="810804"/>
                  <a:pt x="4564418" y="808293"/>
                </a:cubicBezTo>
                <a:cubicBezTo>
                  <a:pt x="4461330" y="711325"/>
                  <a:pt x="4361455" y="609738"/>
                  <a:pt x="4266388" y="500083"/>
                </a:cubicBezTo>
                <a:cubicBezTo>
                  <a:pt x="4185451" y="406519"/>
                  <a:pt x="4107556" y="310364"/>
                  <a:pt x="4032842" y="211809"/>
                </a:cubicBezTo>
                <a:close/>
                <a:moveTo>
                  <a:pt x="3721337" y="0"/>
                </a:moveTo>
                <a:lnTo>
                  <a:pt x="3797544" y="0"/>
                </a:lnTo>
                <a:lnTo>
                  <a:pt x="3775734" y="95131"/>
                </a:lnTo>
                <a:cubicBezTo>
                  <a:pt x="3762598" y="156923"/>
                  <a:pt x="3748081" y="217234"/>
                  <a:pt x="3724807" y="272257"/>
                </a:cubicBezTo>
                <a:cubicBezTo>
                  <a:pt x="3725550" y="275539"/>
                  <a:pt x="3726109" y="279707"/>
                  <a:pt x="3726844" y="282988"/>
                </a:cubicBezTo>
                <a:cubicBezTo>
                  <a:pt x="3732776" y="280979"/>
                  <a:pt x="3739065" y="279475"/>
                  <a:pt x="3742664" y="279918"/>
                </a:cubicBezTo>
                <a:cubicBezTo>
                  <a:pt x="4076263" y="313585"/>
                  <a:pt x="4081377" y="922622"/>
                  <a:pt x="4103910" y="1161917"/>
                </a:cubicBezTo>
                <a:cubicBezTo>
                  <a:pt x="4106010" y="1184045"/>
                  <a:pt x="4034389" y="1215360"/>
                  <a:pt x="4020269" y="1200406"/>
                </a:cubicBezTo>
                <a:cubicBezTo>
                  <a:pt x="3826459" y="997506"/>
                  <a:pt x="3735339" y="752983"/>
                  <a:pt x="3674882" y="488524"/>
                </a:cubicBezTo>
                <a:cubicBezTo>
                  <a:pt x="3559684" y="713184"/>
                  <a:pt x="3278706" y="925237"/>
                  <a:pt x="3132682" y="1072284"/>
                </a:cubicBezTo>
                <a:cubicBezTo>
                  <a:pt x="3002939" y="1202191"/>
                  <a:pt x="2899935" y="1287527"/>
                  <a:pt x="2716346" y="1276376"/>
                </a:cubicBezTo>
                <a:cubicBezTo>
                  <a:pt x="2700863" y="1275390"/>
                  <a:pt x="2710506" y="1261536"/>
                  <a:pt x="2716772" y="1255462"/>
                </a:cubicBezTo>
                <a:cubicBezTo>
                  <a:pt x="2980750" y="993927"/>
                  <a:pt x="3207119" y="698608"/>
                  <a:pt x="3471096" y="437072"/>
                </a:cubicBezTo>
                <a:cubicBezTo>
                  <a:pt x="3516376" y="392044"/>
                  <a:pt x="3602281" y="339698"/>
                  <a:pt x="3639057" y="286334"/>
                </a:cubicBezTo>
                <a:cubicBezTo>
                  <a:pt x="3639591" y="285947"/>
                  <a:pt x="3639767" y="285058"/>
                  <a:pt x="3640309" y="284664"/>
                </a:cubicBezTo>
                <a:cubicBezTo>
                  <a:pt x="3642272" y="281720"/>
                  <a:pt x="3644597" y="279273"/>
                  <a:pt x="3646022" y="276711"/>
                </a:cubicBezTo>
                <a:cubicBezTo>
                  <a:pt x="3677659" y="221350"/>
                  <a:pt x="3693078" y="144742"/>
                  <a:pt x="3707943" y="65958"/>
                </a:cubicBezTo>
                <a:close/>
                <a:moveTo>
                  <a:pt x="2867960" y="0"/>
                </a:moveTo>
                <a:lnTo>
                  <a:pt x="2926351" y="0"/>
                </a:lnTo>
                <a:lnTo>
                  <a:pt x="2902823" y="262929"/>
                </a:lnTo>
                <a:cubicBezTo>
                  <a:pt x="2913215" y="221824"/>
                  <a:pt x="2926844" y="180662"/>
                  <a:pt x="2940663" y="140884"/>
                </a:cubicBezTo>
                <a:lnTo>
                  <a:pt x="2947039" y="122524"/>
                </a:lnTo>
                <a:lnTo>
                  <a:pt x="2984316" y="0"/>
                </a:lnTo>
                <a:lnTo>
                  <a:pt x="3016114" y="0"/>
                </a:lnTo>
                <a:lnTo>
                  <a:pt x="2979949" y="119274"/>
                </a:lnTo>
                <a:lnTo>
                  <a:pt x="3023879" y="0"/>
                </a:lnTo>
                <a:lnTo>
                  <a:pt x="3105400" y="0"/>
                </a:lnTo>
                <a:lnTo>
                  <a:pt x="3094669" y="30308"/>
                </a:lnTo>
                <a:cubicBezTo>
                  <a:pt x="3037894" y="178003"/>
                  <a:pt x="2973232" y="323305"/>
                  <a:pt x="2901945" y="466538"/>
                </a:cubicBezTo>
                <a:cubicBezTo>
                  <a:pt x="2895180" y="479835"/>
                  <a:pt x="2815686" y="518381"/>
                  <a:pt x="2815209" y="497361"/>
                </a:cubicBezTo>
                <a:cubicBezTo>
                  <a:pt x="2812746" y="375148"/>
                  <a:pt x="2825702" y="251298"/>
                  <a:pt x="2844845" y="127638"/>
                </a:cubicBezTo>
                <a:close/>
                <a:moveTo>
                  <a:pt x="1057230" y="0"/>
                </a:moveTo>
                <a:lnTo>
                  <a:pt x="1111003" y="0"/>
                </a:lnTo>
                <a:lnTo>
                  <a:pt x="1125553" y="52588"/>
                </a:lnTo>
                <a:cubicBezTo>
                  <a:pt x="1174409" y="196547"/>
                  <a:pt x="1244674" y="336170"/>
                  <a:pt x="1304276" y="476275"/>
                </a:cubicBezTo>
                <a:cubicBezTo>
                  <a:pt x="1351896" y="589579"/>
                  <a:pt x="1459984" y="863646"/>
                  <a:pt x="1492066" y="886333"/>
                </a:cubicBezTo>
                <a:lnTo>
                  <a:pt x="1423698" y="710817"/>
                </a:lnTo>
                <a:cubicBezTo>
                  <a:pt x="1401022" y="652964"/>
                  <a:pt x="1378015" y="593152"/>
                  <a:pt x="1357609" y="532892"/>
                </a:cubicBezTo>
                <a:cubicBezTo>
                  <a:pt x="1339853" y="480241"/>
                  <a:pt x="1324587" y="426487"/>
                  <a:pt x="1309550" y="374031"/>
                </a:cubicBezTo>
                <a:cubicBezTo>
                  <a:pt x="1277632" y="264242"/>
                  <a:pt x="1244842" y="151584"/>
                  <a:pt x="1193673" y="49533"/>
                </a:cubicBezTo>
                <a:lnTo>
                  <a:pt x="1164391" y="0"/>
                </a:lnTo>
                <a:lnTo>
                  <a:pt x="1200666" y="0"/>
                </a:lnTo>
                <a:lnTo>
                  <a:pt x="1223408" y="38996"/>
                </a:lnTo>
                <a:cubicBezTo>
                  <a:pt x="1274817" y="142454"/>
                  <a:pt x="1307626" y="255236"/>
                  <a:pt x="1339635" y="365517"/>
                </a:cubicBezTo>
                <a:cubicBezTo>
                  <a:pt x="1354670" y="417965"/>
                  <a:pt x="1370587" y="471608"/>
                  <a:pt x="1387469" y="523079"/>
                </a:cubicBezTo>
                <a:cubicBezTo>
                  <a:pt x="1407105" y="582792"/>
                  <a:pt x="1430659" y="641842"/>
                  <a:pt x="1452685" y="699806"/>
                </a:cubicBezTo>
                <a:lnTo>
                  <a:pt x="1492092" y="800424"/>
                </a:lnTo>
                <a:cubicBezTo>
                  <a:pt x="1484618" y="760762"/>
                  <a:pt x="1473155" y="705686"/>
                  <a:pt x="1455302" y="632913"/>
                </a:cubicBezTo>
                <a:cubicBezTo>
                  <a:pt x="1413478" y="460985"/>
                  <a:pt x="1347194" y="188426"/>
                  <a:pt x="1222336" y="9480"/>
                </a:cubicBezTo>
                <a:lnTo>
                  <a:pt x="1214634" y="0"/>
                </a:lnTo>
                <a:lnTo>
                  <a:pt x="1289827" y="0"/>
                </a:lnTo>
                <a:lnTo>
                  <a:pt x="1321076" y="59722"/>
                </a:lnTo>
                <a:cubicBezTo>
                  <a:pt x="1409905" y="250193"/>
                  <a:pt x="1460341" y="480374"/>
                  <a:pt x="1512579" y="626441"/>
                </a:cubicBezTo>
                <a:cubicBezTo>
                  <a:pt x="1573756" y="799163"/>
                  <a:pt x="1605359" y="928641"/>
                  <a:pt x="1506076" y="1089289"/>
                </a:cubicBezTo>
                <a:cubicBezTo>
                  <a:pt x="1497659" y="1102817"/>
                  <a:pt x="1489109" y="1088176"/>
                  <a:pt x="1486346" y="1079919"/>
                </a:cubicBezTo>
                <a:cubicBezTo>
                  <a:pt x="1364522" y="729689"/>
                  <a:pt x="1192335" y="398839"/>
                  <a:pt x="1070511" y="48609"/>
                </a:cubicBezTo>
                <a:close/>
                <a:moveTo>
                  <a:pt x="43151" y="0"/>
                </a:moveTo>
                <a:lnTo>
                  <a:pt x="95283" y="0"/>
                </a:lnTo>
                <a:lnTo>
                  <a:pt x="300708" y="154571"/>
                </a:lnTo>
                <a:cubicBezTo>
                  <a:pt x="379729" y="218614"/>
                  <a:pt x="456466" y="285481"/>
                  <a:pt x="530414" y="354673"/>
                </a:cubicBezTo>
                <a:cubicBezTo>
                  <a:pt x="466701" y="288424"/>
                  <a:pt x="401285" y="223977"/>
                  <a:pt x="333785" y="161564"/>
                </a:cubicBezTo>
                <a:lnTo>
                  <a:pt x="147005" y="0"/>
                </a:lnTo>
                <a:lnTo>
                  <a:pt x="272509" y="0"/>
                </a:lnTo>
                <a:lnTo>
                  <a:pt x="326276" y="45847"/>
                </a:lnTo>
                <a:cubicBezTo>
                  <a:pt x="505803" y="208268"/>
                  <a:pt x="670600" y="385490"/>
                  <a:pt x="823759" y="574145"/>
                </a:cubicBezTo>
                <a:cubicBezTo>
                  <a:pt x="833168" y="585952"/>
                  <a:pt x="831522" y="674146"/>
                  <a:pt x="811254" y="665546"/>
                </a:cubicBezTo>
                <a:cubicBezTo>
                  <a:pt x="575890" y="564984"/>
                  <a:pt x="364063" y="406029"/>
                  <a:pt x="154042" y="261522"/>
                </a:cubicBezTo>
                <a:cubicBezTo>
                  <a:pt x="104946" y="227663"/>
                  <a:pt x="58037" y="193597"/>
                  <a:pt x="13550" y="158423"/>
                </a:cubicBezTo>
                <a:lnTo>
                  <a:pt x="0" y="146618"/>
                </a:lnTo>
                <a:lnTo>
                  <a:pt x="0" y="59161"/>
                </a:lnTo>
                <a:lnTo>
                  <a:pt x="45427" y="101078"/>
                </a:lnTo>
                <a:cubicBezTo>
                  <a:pt x="223783" y="254949"/>
                  <a:pt x="433006" y="385896"/>
                  <a:pt x="630103" y="485885"/>
                </a:cubicBezTo>
                <a:cubicBezTo>
                  <a:pt x="595938" y="458865"/>
                  <a:pt x="563284" y="428899"/>
                  <a:pt x="532040" y="399359"/>
                </a:cubicBezTo>
                <a:lnTo>
                  <a:pt x="517618" y="385726"/>
                </a:lnTo>
                <a:cubicBezTo>
                  <a:pt x="442853" y="315667"/>
                  <a:pt x="365106" y="247799"/>
                  <a:pt x="285074" y="182755"/>
                </a:cubicBezTo>
                <a:close/>
              </a:path>
            </a:pathLst>
          </a:cu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useBgFill="1">
        <p:nvSpPr>
          <p:cNvPr id="19" name="Rectangle 18">
            <a:extLst>
              <a:ext uri="{FF2B5EF4-FFF2-40B4-BE49-F238E27FC236}">
                <a16:creationId xmlns:a16="http://schemas.microsoft.com/office/drawing/2014/main" id="{ED888B23-07FA-482A-96DF-47E31AF1A6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457199"/>
            <a:ext cx="11734801" cy="5943602"/>
          </a:xfrm>
          <a:prstGeom prst="rect">
            <a:avLst/>
          </a:prstGeom>
          <a:ln w="12700" cap="flat" cmpd="sng" algn="ctr">
            <a:noFill/>
            <a:prstDash val="solid"/>
            <a:miter lim="800000"/>
          </a:ln>
          <a:effectLst>
            <a:outerShdw blurRad="3175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6" name="Picture 2" descr="GitHub - nextflow-io/nextflow: A DSL for data-driven computational pipelines">
            <a:extLst>
              <a:ext uri="{FF2B5EF4-FFF2-40B4-BE49-F238E27FC236}">
                <a16:creationId xmlns:a16="http://schemas.microsoft.com/office/drawing/2014/main" id="{2E61ABC5-C780-AC08-84EA-E269EA12352B}"/>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914399" y="2247897"/>
            <a:ext cx="3937820" cy="196890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CED1C667-7054-4DF6-3934-ECE945786853}"/>
              </a:ext>
            </a:extLst>
          </p:cNvPr>
          <p:cNvSpPr txBox="1"/>
          <p:nvPr/>
        </p:nvSpPr>
        <p:spPr>
          <a:xfrm>
            <a:off x="5309418" y="1280744"/>
            <a:ext cx="6286501" cy="1752599"/>
          </a:xfrm>
          <a:prstGeom prst="rect">
            <a:avLst/>
          </a:prstGeom>
        </p:spPr>
        <p:txBody>
          <a:bodyPr vert="horz" lIns="91440" tIns="45720" rIns="91440" bIns="45720" rtlCol="0">
            <a:noAutofit/>
          </a:bodyPr>
          <a:lstStyle/>
          <a:p>
            <a:pPr marL="231458" indent="-228600">
              <a:lnSpc>
                <a:spcPct val="90000"/>
              </a:lnSpc>
              <a:spcAft>
                <a:spcPts val="600"/>
              </a:spcAft>
              <a:buFont typeface="Arial" panose="020B0604020202020204" pitchFamily="34" charset="0"/>
              <a:buChar char="•"/>
            </a:pPr>
            <a:r>
              <a:rPr lang="en-US" sz="2400" dirty="0" err="1">
                <a:solidFill>
                  <a:schemeClr val="tx1">
                    <a:alpha val="55000"/>
                  </a:schemeClr>
                </a:solidFill>
              </a:rPr>
              <a:t>Nextflow</a:t>
            </a:r>
            <a:r>
              <a:rPr lang="en-US" sz="2400" dirty="0">
                <a:solidFill>
                  <a:schemeClr val="tx1">
                    <a:alpha val="55000"/>
                  </a:schemeClr>
                </a:solidFill>
              </a:rPr>
              <a:t> is a </a:t>
            </a:r>
            <a:r>
              <a:rPr lang="en-US" sz="2400" b="1" dirty="0">
                <a:solidFill>
                  <a:schemeClr val="tx1">
                    <a:alpha val="55000"/>
                  </a:schemeClr>
                </a:solidFill>
              </a:rPr>
              <a:t>software</a:t>
            </a:r>
            <a:r>
              <a:rPr lang="en-US" sz="2400" dirty="0">
                <a:solidFill>
                  <a:schemeClr val="tx1">
                    <a:alpha val="55000"/>
                  </a:schemeClr>
                </a:solidFill>
              </a:rPr>
              <a:t> - Workflow orchestrator engine </a:t>
            </a:r>
          </a:p>
          <a:p>
            <a:pPr marL="231458" indent="-228600">
              <a:lnSpc>
                <a:spcPct val="90000"/>
              </a:lnSpc>
              <a:spcAft>
                <a:spcPts val="600"/>
              </a:spcAft>
              <a:buFont typeface="Arial" panose="020B0604020202020204" pitchFamily="34" charset="0"/>
              <a:buChar char="•"/>
            </a:pPr>
            <a:r>
              <a:rPr lang="en-US" sz="2400" dirty="0" err="1">
                <a:solidFill>
                  <a:schemeClr val="tx1">
                    <a:alpha val="55000"/>
                  </a:schemeClr>
                </a:solidFill>
              </a:rPr>
              <a:t>Nextflow</a:t>
            </a:r>
            <a:r>
              <a:rPr lang="en-US" sz="2400" dirty="0">
                <a:solidFill>
                  <a:schemeClr val="tx1">
                    <a:alpha val="55000"/>
                  </a:schemeClr>
                </a:solidFill>
              </a:rPr>
              <a:t> is a Domain-specific </a:t>
            </a:r>
            <a:r>
              <a:rPr lang="en-US" sz="2400" b="1" dirty="0">
                <a:solidFill>
                  <a:schemeClr val="tx1">
                    <a:alpha val="55000"/>
                  </a:schemeClr>
                </a:solidFill>
              </a:rPr>
              <a:t>language</a:t>
            </a:r>
            <a:r>
              <a:rPr lang="en-US" sz="2400" dirty="0">
                <a:solidFill>
                  <a:schemeClr val="tx1">
                    <a:alpha val="55000"/>
                  </a:schemeClr>
                </a:solidFill>
              </a:rPr>
              <a:t> (DSL) built on top of Groovy</a:t>
            </a:r>
          </a:p>
          <a:p>
            <a:pPr marL="231458" indent="-228600">
              <a:lnSpc>
                <a:spcPct val="90000"/>
              </a:lnSpc>
              <a:spcAft>
                <a:spcPts val="600"/>
              </a:spcAft>
              <a:buFont typeface="Arial" panose="020B0604020202020204" pitchFamily="34" charset="0"/>
              <a:buChar char="•"/>
            </a:pPr>
            <a:r>
              <a:rPr lang="en-US" sz="2400" dirty="0">
                <a:solidFill>
                  <a:schemeClr val="tx1">
                    <a:alpha val="55000"/>
                  </a:schemeClr>
                </a:solidFill>
              </a:rPr>
              <a:t>It allows </a:t>
            </a:r>
            <a:r>
              <a:rPr lang="en-US" sz="2400" dirty="0" err="1">
                <a:solidFill>
                  <a:schemeClr val="tx1">
                    <a:alpha val="55000"/>
                  </a:schemeClr>
                </a:solidFill>
              </a:rPr>
              <a:t>writting</a:t>
            </a:r>
            <a:r>
              <a:rPr lang="en-US" sz="2400" dirty="0">
                <a:solidFill>
                  <a:schemeClr val="tx1">
                    <a:alpha val="55000"/>
                  </a:schemeClr>
                </a:solidFill>
              </a:rPr>
              <a:t> data-intensive computational workflows</a:t>
            </a:r>
          </a:p>
          <a:p>
            <a:pPr marL="231458" indent="-228600">
              <a:lnSpc>
                <a:spcPct val="90000"/>
              </a:lnSpc>
              <a:spcAft>
                <a:spcPts val="600"/>
              </a:spcAft>
              <a:buFont typeface="Arial" panose="020B0604020202020204" pitchFamily="34" charset="0"/>
              <a:buChar char="•"/>
            </a:pPr>
            <a:r>
              <a:rPr lang="en-US" sz="2400" b="0" i="0" dirty="0">
                <a:solidFill>
                  <a:schemeClr val="tx1">
                    <a:alpha val="55000"/>
                  </a:schemeClr>
                </a:solidFill>
                <a:effectLst/>
              </a:rPr>
              <a:t>It </a:t>
            </a:r>
            <a:r>
              <a:rPr lang="en-US" sz="2400" dirty="0">
                <a:solidFill>
                  <a:schemeClr val="tx1">
                    <a:alpha val="55000"/>
                  </a:schemeClr>
                </a:solidFill>
              </a:rPr>
              <a:t>accommodates many languages, software environments, and computing environments</a:t>
            </a:r>
          </a:p>
          <a:p>
            <a:pPr marL="231458" indent="-228600">
              <a:lnSpc>
                <a:spcPct val="90000"/>
              </a:lnSpc>
              <a:spcAft>
                <a:spcPts val="600"/>
              </a:spcAft>
              <a:buFont typeface="Arial" panose="020B0604020202020204" pitchFamily="34" charset="0"/>
              <a:buChar char="•"/>
            </a:pPr>
            <a:r>
              <a:rPr lang="en-US" sz="2400" b="0" i="0" dirty="0">
                <a:solidFill>
                  <a:schemeClr val="tx1">
                    <a:alpha val="55000"/>
                  </a:schemeClr>
                </a:solidFill>
                <a:effectLst/>
              </a:rPr>
              <a:t>It is oriented to bioinformatics analyses</a:t>
            </a:r>
          </a:p>
          <a:p>
            <a:pPr marL="231458" indent="-228600">
              <a:lnSpc>
                <a:spcPct val="90000"/>
              </a:lnSpc>
              <a:spcAft>
                <a:spcPts val="600"/>
              </a:spcAft>
              <a:buFont typeface="Arial" panose="020B0604020202020204" pitchFamily="34" charset="0"/>
              <a:buChar char="•"/>
            </a:pPr>
            <a:r>
              <a:rPr lang="en-US" sz="2400" dirty="0">
                <a:solidFill>
                  <a:schemeClr val="tx1">
                    <a:alpha val="55000"/>
                  </a:schemeClr>
                </a:solidFill>
              </a:rPr>
              <a:t>There is an active community developing and maintaining 113 different bioinformatics analyses (on date: 27</a:t>
            </a:r>
            <a:r>
              <a:rPr lang="en-US" sz="2400" baseline="30000" dirty="0">
                <a:solidFill>
                  <a:schemeClr val="tx1">
                    <a:alpha val="55000"/>
                  </a:schemeClr>
                </a:solidFill>
              </a:rPr>
              <a:t>th</a:t>
            </a:r>
            <a:r>
              <a:rPr lang="en-US" sz="2400" dirty="0">
                <a:solidFill>
                  <a:schemeClr val="tx1">
                    <a:alpha val="55000"/>
                  </a:schemeClr>
                </a:solidFill>
              </a:rPr>
              <a:t> November 2024)</a:t>
            </a:r>
            <a:endParaRPr lang="en-US" sz="2400" b="0" i="0" dirty="0">
              <a:solidFill>
                <a:schemeClr val="tx1">
                  <a:alpha val="55000"/>
                </a:schemeClr>
              </a:solidFill>
              <a:effectLst/>
            </a:endParaRPr>
          </a:p>
        </p:txBody>
      </p:sp>
    </p:spTree>
    <p:extLst>
      <p:ext uri="{BB962C8B-B14F-4D97-AF65-F5344CB8AC3E}">
        <p14:creationId xmlns:p14="http://schemas.microsoft.com/office/powerpoint/2010/main" val="24296497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817177-10F0-2208-70EB-743DC4D0DB4C}"/>
              </a:ext>
            </a:extLst>
          </p:cNvPr>
          <p:cNvSpPr>
            <a:spLocks noGrp="1"/>
          </p:cNvSpPr>
          <p:nvPr>
            <p:ph type="title"/>
          </p:nvPr>
        </p:nvSpPr>
        <p:spPr>
          <a:solidFill>
            <a:srgbClr val="61A0AA"/>
          </a:solidFill>
        </p:spPr>
        <p:txBody>
          <a:bodyPr/>
          <a:lstStyle/>
          <a:p>
            <a:pPr algn="ctr"/>
            <a:r>
              <a:rPr lang="en-GB" dirty="0">
                <a:solidFill>
                  <a:schemeClr val="bg1"/>
                </a:solidFill>
              </a:rPr>
              <a:t>Behind </a:t>
            </a:r>
            <a:r>
              <a:rPr lang="en-GB" dirty="0" err="1">
                <a:solidFill>
                  <a:schemeClr val="bg1"/>
                </a:solidFill>
              </a:rPr>
              <a:t>Nextflow</a:t>
            </a:r>
            <a:endParaRPr lang="en-DK" dirty="0">
              <a:solidFill>
                <a:schemeClr val="bg1"/>
              </a:solidFill>
            </a:endParaRPr>
          </a:p>
        </p:txBody>
      </p:sp>
      <p:sp>
        <p:nvSpPr>
          <p:cNvPr id="4" name="Rectangle 3" descr="Atom">
            <a:extLst>
              <a:ext uri="{FF2B5EF4-FFF2-40B4-BE49-F238E27FC236}">
                <a16:creationId xmlns:a16="http://schemas.microsoft.com/office/drawing/2014/main" id="{57F7E0F0-7907-1228-3F06-891619FFA62D}"/>
              </a:ext>
            </a:extLst>
          </p:cNvPr>
          <p:cNvSpPr/>
          <p:nvPr/>
        </p:nvSpPr>
        <p:spPr>
          <a:xfrm>
            <a:off x="1220354" y="2221440"/>
            <a:ext cx="3094452" cy="3094452"/>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accent5">
              <a:hueOff val="0"/>
              <a:satOff val="0"/>
              <a:lumOff val="0"/>
              <a:alphaOff val="0"/>
            </a:schemeClr>
          </a:effectRef>
          <a:fontRef idx="minor">
            <a:schemeClr val="lt1"/>
          </a:fontRef>
        </p:style>
        <p:txBody>
          <a:bodyPr/>
          <a:lstStyle/>
          <a:p>
            <a:endParaRPr lang="en-DK"/>
          </a:p>
        </p:txBody>
      </p:sp>
      <p:sp>
        <p:nvSpPr>
          <p:cNvPr id="6" name="Rectangle 5">
            <a:extLst>
              <a:ext uri="{FF2B5EF4-FFF2-40B4-BE49-F238E27FC236}">
                <a16:creationId xmlns:a16="http://schemas.microsoft.com/office/drawing/2014/main" id="{5A722B15-11BD-0FEF-8319-5B0CD39D7066}"/>
              </a:ext>
            </a:extLst>
          </p:cNvPr>
          <p:cNvSpPr/>
          <p:nvPr/>
        </p:nvSpPr>
        <p:spPr>
          <a:xfrm>
            <a:off x="5893654" y="3071151"/>
            <a:ext cx="2978883" cy="2244741"/>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DK" sz="2800"/>
          </a:p>
        </p:txBody>
      </p:sp>
      <p:sp>
        <p:nvSpPr>
          <p:cNvPr id="7" name="TextBox 6">
            <a:extLst>
              <a:ext uri="{FF2B5EF4-FFF2-40B4-BE49-F238E27FC236}">
                <a16:creationId xmlns:a16="http://schemas.microsoft.com/office/drawing/2014/main" id="{502D1851-7B18-225C-E6EC-E7F509BEE872}"/>
              </a:ext>
            </a:extLst>
          </p:cNvPr>
          <p:cNvSpPr txBox="1"/>
          <p:nvPr/>
        </p:nvSpPr>
        <p:spPr>
          <a:xfrm>
            <a:off x="5893654" y="3071151"/>
            <a:ext cx="2978883" cy="2244741"/>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pPr>
            <a:r>
              <a:rPr lang="en-DK" sz="2800" b="1" kern="1200" dirty="0"/>
              <a:t>Open Science</a:t>
            </a:r>
          </a:p>
          <a:p>
            <a:pPr marL="0" lvl="0" indent="0" algn="ctr" defTabSz="711200">
              <a:lnSpc>
                <a:spcPct val="90000"/>
              </a:lnSpc>
              <a:spcBef>
                <a:spcPct val="0"/>
              </a:spcBef>
              <a:spcAft>
                <a:spcPct val="35000"/>
              </a:spcAft>
              <a:buNone/>
            </a:pPr>
            <a:r>
              <a:rPr lang="en-DK" sz="2800" kern="1200" dirty="0"/>
              <a:t>Make science more open!</a:t>
            </a:r>
            <a:endParaRPr lang="en-US" sz="2800" kern="1200" dirty="0"/>
          </a:p>
        </p:txBody>
      </p:sp>
    </p:spTree>
    <p:extLst>
      <p:ext uri="{BB962C8B-B14F-4D97-AF65-F5344CB8AC3E}">
        <p14:creationId xmlns:p14="http://schemas.microsoft.com/office/powerpoint/2010/main" val="34311032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descr="Tick">
            <a:extLst>
              <a:ext uri="{FF2B5EF4-FFF2-40B4-BE49-F238E27FC236}">
                <a16:creationId xmlns:a16="http://schemas.microsoft.com/office/drawing/2014/main" id="{15578423-1054-CA1E-76FE-4F3495C60D44}"/>
              </a:ext>
            </a:extLst>
          </p:cNvPr>
          <p:cNvSpPr/>
          <p:nvPr/>
        </p:nvSpPr>
        <p:spPr>
          <a:xfrm>
            <a:off x="1059485" y="1875911"/>
            <a:ext cx="3094452" cy="3094452"/>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accent5">
              <a:hueOff val="-1689636"/>
              <a:satOff val="-4355"/>
              <a:lumOff val="-2941"/>
              <a:alphaOff val="0"/>
            </a:schemeClr>
          </a:effectRef>
          <a:fontRef idx="minor">
            <a:schemeClr val="lt1"/>
          </a:fontRef>
        </p:style>
        <p:txBody>
          <a:bodyPr/>
          <a:lstStyle/>
          <a:p>
            <a:endParaRPr lang="en-DK"/>
          </a:p>
        </p:txBody>
      </p:sp>
      <p:grpSp>
        <p:nvGrpSpPr>
          <p:cNvPr id="5" name="Group 4">
            <a:extLst>
              <a:ext uri="{FF2B5EF4-FFF2-40B4-BE49-F238E27FC236}">
                <a16:creationId xmlns:a16="http://schemas.microsoft.com/office/drawing/2014/main" id="{A2B5D2B1-0DF8-B1BA-62F7-87F42A9850A9}"/>
              </a:ext>
            </a:extLst>
          </p:cNvPr>
          <p:cNvGrpSpPr/>
          <p:nvPr/>
        </p:nvGrpSpPr>
        <p:grpSpPr>
          <a:xfrm>
            <a:off x="4318061" y="2300767"/>
            <a:ext cx="3720002" cy="3372974"/>
            <a:chOff x="2024087" y="578208"/>
            <a:chExt cx="1798488" cy="3372974"/>
          </a:xfrm>
        </p:grpSpPr>
        <p:sp>
          <p:nvSpPr>
            <p:cNvPr id="6" name="Rectangle 5">
              <a:extLst>
                <a:ext uri="{FF2B5EF4-FFF2-40B4-BE49-F238E27FC236}">
                  <a16:creationId xmlns:a16="http://schemas.microsoft.com/office/drawing/2014/main" id="{F5E055F4-1F58-6BD5-134B-9B386A1EB525}"/>
                </a:ext>
              </a:extLst>
            </p:cNvPr>
            <p:cNvSpPr/>
            <p:nvPr/>
          </p:nvSpPr>
          <p:spPr>
            <a:xfrm>
              <a:off x="2024087" y="1706441"/>
              <a:ext cx="1719140" cy="2244741"/>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DK"/>
            </a:p>
          </p:txBody>
        </p:sp>
        <p:sp>
          <p:nvSpPr>
            <p:cNvPr id="7" name="TextBox 6">
              <a:extLst>
                <a:ext uri="{FF2B5EF4-FFF2-40B4-BE49-F238E27FC236}">
                  <a16:creationId xmlns:a16="http://schemas.microsoft.com/office/drawing/2014/main" id="{6990740E-88C7-94B4-148A-A26770E92670}"/>
                </a:ext>
              </a:extLst>
            </p:cNvPr>
            <p:cNvSpPr txBox="1"/>
            <p:nvPr/>
          </p:nvSpPr>
          <p:spPr>
            <a:xfrm>
              <a:off x="2103435" y="578208"/>
              <a:ext cx="1719140" cy="2244741"/>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pPr>
              <a:r>
                <a:rPr lang="en-DK" sz="2800" b="1" kern="1200" dirty="0"/>
                <a:t>Open source</a:t>
              </a:r>
            </a:p>
            <a:p>
              <a:pPr marL="0" lvl="0" indent="0" algn="ctr" defTabSz="711200">
                <a:lnSpc>
                  <a:spcPct val="90000"/>
                </a:lnSpc>
                <a:spcBef>
                  <a:spcPct val="0"/>
                </a:spcBef>
                <a:spcAft>
                  <a:spcPct val="35000"/>
                </a:spcAft>
                <a:buNone/>
              </a:pPr>
              <a:r>
                <a:rPr lang="en-DK" sz="2800" kern="1200" dirty="0"/>
                <a:t>What this software is doing?</a:t>
              </a:r>
            </a:p>
            <a:p>
              <a:pPr marL="0" lvl="0" indent="0" algn="ctr" defTabSz="711200">
                <a:lnSpc>
                  <a:spcPct val="90000"/>
                </a:lnSpc>
                <a:spcBef>
                  <a:spcPct val="0"/>
                </a:spcBef>
                <a:spcAft>
                  <a:spcPct val="35000"/>
                </a:spcAft>
                <a:buNone/>
              </a:pPr>
              <a:r>
                <a:rPr lang="en-DK" sz="2800" kern="1200" dirty="0"/>
                <a:t>(parameters, versions, functions reused/inherited)</a:t>
              </a:r>
              <a:endParaRPr lang="en-US" sz="2800" kern="1200" dirty="0"/>
            </a:p>
          </p:txBody>
        </p:sp>
      </p:grpSp>
      <p:sp>
        <p:nvSpPr>
          <p:cNvPr id="9" name="Title 8">
            <a:extLst>
              <a:ext uri="{FF2B5EF4-FFF2-40B4-BE49-F238E27FC236}">
                <a16:creationId xmlns:a16="http://schemas.microsoft.com/office/drawing/2014/main" id="{E059559D-D711-DE85-24D3-189476857C4D}"/>
              </a:ext>
            </a:extLst>
          </p:cNvPr>
          <p:cNvSpPr>
            <a:spLocks noGrp="1"/>
          </p:cNvSpPr>
          <p:nvPr>
            <p:ph type="title"/>
          </p:nvPr>
        </p:nvSpPr>
        <p:spPr/>
        <p:txBody>
          <a:bodyPr/>
          <a:lstStyle/>
          <a:p>
            <a:endParaRPr lang="en-DK"/>
          </a:p>
        </p:txBody>
      </p:sp>
      <p:sp>
        <p:nvSpPr>
          <p:cNvPr id="10" name="Title 1">
            <a:extLst>
              <a:ext uri="{FF2B5EF4-FFF2-40B4-BE49-F238E27FC236}">
                <a16:creationId xmlns:a16="http://schemas.microsoft.com/office/drawing/2014/main" id="{8A237D68-8B14-969A-5820-32056A8265EE}"/>
              </a:ext>
            </a:extLst>
          </p:cNvPr>
          <p:cNvSpPr txBox="1">
            <a:spLocks/>
          </p:cNvSpPr>
          <p:nvPr/>
        </p:nvSpPr>
        <p:spPr>
          <a:xfrm>
            <a:off x="990600" y="517525"/>
            <a:ext cx="10515600" cy="1325563"/>
          </a:xfrm>
          <a:prstGeom prst="rect">
            <a:avLst/>
          </a:prstGeom>
          <a:solidFill>
            <a:srgbClr val="61A0AA"/>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a:solidFill>
                  <a:schemeClr val="bg1"/>
                </a:solidFill>
              </a:rPr>
              <a:t>Behind Nextflow</a:t>
            </a:r>
            <a:endParaRPr lang="en-DK" dirty="0">
              <a:solidFill>
                <a:schemeClr val="bg1"/>
              </a:solidFill>
            </a:endParaRPr>
          </a:p>
        </p:txBody>
      </p:sp>
    </p:spTree>
    <p:extLst>
      <p:ext uri="{BB962C8B-B14F-4D97-AF65-F5344CB8AC3E}">
        <p14:creationId xmlns:p14="http://schemas.microsoft.com/office/powerpoint/2010/main" val="25850585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descr="Database">
            <a:extLst>
              <a:ext uri="{FF2B5EF4-FFF2-40B4-BE49-F238E27FC236}">
                <a16:creationId xmlns:a16="http://schemas.microsoft.com/office/drawing/2014/main" id="{77B5C4A3-C9DA-60A8-0681-8D497A0DE732}"/>
              </a:ext>
            </a:extLst>
          </p:cNvPr>
          <p:cNvSpPr/>
          <p:nvPr/>
        </p:nvSpPr>
        <p:spPr>
          <a:xfrm>
            <a:off x="1417412" y="2189413"/>
            <a:ext cx="3094452" cy="3094452"/>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accent5">
              <a:hueOff val="-3379271"/>
              <a:satOff val="-8710"/>
              <a:lumOff val="-5883"/>
              <a:alphaOff val="0"/>
            </a:schemeClr>
          </a:effectRef>
          <a:fontRef idx="minor">
            <a:schemeClr val="lt1"/>
          </a:fontRef>
        </p:style>
        <p:txBody>
          <a:bodyPr/>
          <a:lstStyle/>
          <a:p>
            <a:endParaRPr lang="en-DK"/>
          </a:p>
        </p:txBody>
      </p:sp>
      <p:grpSp>
        <p:nvGrpSpPr>
          <p:cNvPr id="5" name="Group 4">
            <a:extLst>
              <a:ext uri="{FF2B5EF4-FFF2-40B4-BE49-F238E27FC236}">
                <a16:creationId xmlns:a16="http://schemas.microsoft.com/office/drawing/2014/main" id="{365D0A5E-0002-540F-89AE-B39F5F8DBBB6}"/>
              </a:ext>
            </a:extLst>
          </p:cNvPr>
          <p:cNvGrpSpPr/>
          <p:nvPr/>
        </p:nvGrpSpPr>
        <p:grpSpPr>
          <a:xfrm>
            <a:off x="5543122" y="2427244"/>
            <a:ext cx="3520709" cy="2613451"/>
            <a:chOff x="4044078" y="1337731"/>
            <a:chExt cx="3520709" cy="2613451"/>
          </a:xfrm>
        </p:grpSpPr>
        <p:sp>
          <p:nvSpPr>
            <p:cNvPr id="6" name="Rectangle 5">
              <a:extLst>
                <a:ext uri="{FF2B5EF4-FFF2-40B4-BE49-F238E27FC236}">
                  <a16:creationId xmlns:a16="http://schemas.microsoft.com/office/drawing/2014/main" id="{B990ACBB-F3E9-1414-7C56-501EDB7B54D4}"/>
                </a:ext>
              </a:extLst>
            </p:cNvPr>
            <p:cNvSpPr/>
            <p:nvPr/>
          </p:nvSpPr>
          <p:spPr>
            <a:xfrm>
              <a:off x="4044078" y="1706441"/>
              <a:ext cx="1719140" cy="2244741"/>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DK"/>
            </a:p>
          </p:txBody>
        </p:sp>
        <p:sp>
          <p:nvSpPr>
            <p:cNvPr id="7" name="TextBox 6">
              <a:extLst>
                <a:ext uri="{FF2B5EF4-FFF2-40B4-BE49-F238E27FC236}">
                  <a16:creationId xmlns:a16="http://schemas.microsoft.com/office/drawing/2014/main" id="{799A5964-F928-F9A8-9684-C4C0D19E8107}"/>
                </a:ext>
              </a:extLst>
            </p:cNvPr>
            <p:cNvSpPr txBox="1"/>
            <p:nvPr/>
          </p:nvSpPr>
          <p:spPr>
            <a:xfrm>
              <a:off x="4044078" y="1337731"/>
              <a:ext cx="3520709" cy="2244741"/>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pPr>
              <a:r>
                <a:rPr lang="en-DK" sz="2800" b="1" kern="1200" dirty="0"/>
                <a:t>Open Data</a:t>
              </a:r>
            </a:p>
            <a:p>
              <a:pPr marL="0" lvl="0" indent="0" algn="ctr" defTabSz="711200">
                <a:lnSpc>
                  <a:spcPct val="90000"/>
                </a:lnSpc>
                <a:spcBef>
                  <a:spcPct val="0"/>
                </a:spcBef>
                <a:spcAft>
                  <a:spcPct val="35000"/>
                </a:spcAft>
                <a:buNone/>
              </a:pPr>
              <a:r>
                <a:rPr lang="en-DK" sz="2800" kern="1200" dirty="0"/>
                <a:t>Which data are we handling?</a:t>
              </a:r>
            </a:p>
            <a:p>
              <a:pPr marL="0" lvl="0" indent="0" algn="ctr" defTabSz="711200">
                <a:lnSpc>
                  <a:spcPct val="90000"/>
                </a:lnSpc>
                <a:spcBef>
                  <a:spcPct val="0"/>
                </a:spcBef>
                <a:spcAft>
                  <a:spcPct val="35000"/>
                </a:spcAft>
                <a:buNone/>
              </a:pPr>
              <a:r>
                <a:rPr lang="en-US" sz="2800" kern="1200" dirty="0"/>
                <a:t>How was measure, which </a:t>
              </a:r>
              <a:r>
                <a:rPr lang="en-US" sz="2800" kern="1200" dirty="0" err="1"/>
                <a:t>technology,units</a:t>
              </a:r>
              <a:r>
                <a:rPr lang="en-US" sz="2800" kern="1200" dirty="0"/>
                <a:t>, </a:t>
              </a:r>
              <a:r>
                <a:rPr lang="en-US" sz="2800" kern="1200" dirty="0" err="1"/>
                <a:t>etc</a:t>
              </a:r>
              <a:r>
                <a:rPr lang="en-US" sz="2800" kern="1200" dirty="0"/>
                <a:t>…</a:t>
              </a:r>
            </a:p>
            <a:p>
              <a:pPr marL="0" lvl="0" indent="0" algn="ctr" defTabSz="711200">
                <a:lnSpc>
                  <a:spcPct val="90000"/>
                </a:lnSpc>
                <a:spcBef>
                  <a:spcPct val="0"/>
                </a:spcBef>
                <a:spcAft>
                  <a:spcPct val="35000"/>
                </a:spcAft>
                <a:buNone/>
              </a:pPr>
              <a:r>
                <a:rPr lang="en-US" sz="2800" kern="1200" dirty="0"/>
                <a:t>FAIR principles</a:t>
              </a:r>
            </a:p>
          </p:txBody>
        </p:sp>
      </p:grpSp>
      <p:sp>
        <p:nvSpPr>
          <p:cNvPr id="9" name="Title 8">
            <a:extLst>
              <a:ext uri="{FF2B5EF4-FFF2-40B4-BE49-F238E27FC236}">
                <a16:creationId xmlns:a16="http://schemas.microsoft.com/office/drawing/2014/main" id="{C16ED0CA-8A79-9CA1-CE53-D4C575374DE3}"/>
              </a:ext>
            </a:extLst>
          </p:cNvPr>
          <p:cNvSpPr>
            <a:spLocks noGrp="1"/>
          </p:cNvSpPr>
          <p:nvPr>
            <p:ph type="title"/>
          </p:nvPr>
        </p:nvSpPr>
        <p:spPr/>
        <p:txBody>
          <a:bodyPr/>
          <a:lstStyle/>
          <a:p>
            <a:endParaRPr lang="en-DK"/>
          </a:p>
        </p:txBody>
      </p:sp>
      <p:sp>
        <p:nvSpPr>
          <p:cNvPr id="10" name="Title 1">
            <a:extLst>
              <a:ext uri="{FF2B5EF4-FFF2-40B4-BE49-F238E27FC236}">
                <a16:creationId xmlns:a16="http://schemas.microsoft.com/office/drawing/2014/main" id="{C7432FE9-1855-62B3-16A8-138F32AE2BED}"/>
              </a:ext>
            </a:extLst>
          </p:cNvPr>
          <p:cNvSpPr txBox="1">
            <a:spLocks/>
          </p:cNvSpPr>
          <p:nvPr/>
        </p:nvSpPr>
        <p:spPr>
          <a:xfrm>
            <a:off x="990600" y="517525"/>
            <a:ext cx="10515600" cy="1325563"/>
          </a:xfrm>
          <a:prstGeom prst="rect">
            <a:avLst/>
          </a:prstGeom>
          <a:solidFill>
            <a:srgbClr val="61A0AA"/>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a:solidFill>
                  <a:schemeClr val="bg1"/>
                </a:solidFill>
              </a:rPr>
              <a:t>Behind Nextflow</a:t>
            </a:r>
            <a:endParaRPr lang="en-DK" dirty="0">
              <a:solidFill>
                <a:schemeClr val="bg1"/>
              </a:solidFill>
            </a:endParaRPr>
          </a:p>
        </p:txBody>
      </p:sp>
    </p:spTree>
    <p:extLst>
      <p:ext uri="{BB962C8B-B14F-4D97-AF65-F5344CB8AC3E}">
        <p14:creationId xmlns:p14="http://schemas.microsoft.com/office/powerpoint/2010/main" val="21289277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descr="Group">
            <a:extLst>
              <a:ext uri="{FF2B5EF4-FFF2-40B4-BE49-F238E27FC236}">
                <a16:creationId xmlns:a16="http://schemas.microsoft.com/office/drawing/2014/main" id="{0C04B6ED-FB26-8BA3-88F1-3D9BF2AC5045}"/>
              </a:ext>
            </a:extLst>
          </p:cNvPr>
          <p:cNvSpPr/>
          <p:nvPr/>
        </p:nvSpPr>
        <p:spPr>
          <a:xfrm>
            <a:off x="1122445" y="2110062"/>
            <a:ext cx="3094452" cy="3094452"/>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accent5">
              <a:hueOff val="-5068907"/>
              <a:satOff val="-13064"/>
              <a:lumOff val="-8824"/>
              <a:alphaOff val="0"/>
            </a:schemeClr>
          </a:effectRef>
          <a:fontRef idx="minor">
            <a:schemeClr val="lt1"/>
          </a:fontRef>
        </p:style>
        <p:txBody>
          <a:bodyPr/>
          <a:lstStyle/>
          <a:p>
            <a:endParaRPr lang="en-DK"/>
          </a:p>
        </p:txBody>
      </p:sp>
      <p:grpSp>
        <p:nvGrpSpPr>
          <p:cNvPr id="5" name="Group 4">
            <a:extLst>
              <a:ext uri="{FF2B5EF4-FFF2-40B4-BE49-F238E27FC236}">
                <a16:creationId xmlns:a16="http://schemas.microsoft.com/office/drawing/2014/main" id="{D70E30CA-389F-DCF3-BAD7-4FE603F83917}"/>
              </a:ext>
            </a:extLst>
          </p:cNvPr>
          <p:cNvGrpSpPr/>
          <p:nvPr/>
        </p:nvGrpSpPr>
        <p:grpSpPr>
          <a:xfrm>
            <a:off x="5236430" y="2164403"/>
            <a:ext cx="4438512" cy="3040111"/>
            <a:chOff x="6064068" y="911071"/>
            <a:chExt cx="4438512" cy="3040111"/>
          </a:xfrm>
        </p:grpSpPr>
        <p:sp>
          <p:nvSpPr>
            <p:cNvPr id="6" name="Rectangle 5">
              <a:extLst>
                <a:ext uri="{FF2B5EF4-FFF2-40B4-BE49-F238E27FC236}">
                  <a16:creationId xmlns:a16="http://schemas.microsoft.com/office/drawing/2014/main" id="{F7313602-EB1E-08EF-878B-CF21AA3A3DF5}"/>
                </a:ext>
              </a:extLst>
            </p:cNvPr>
            <p:cNvSpPr/>
            <p:nvPr/>
          </p:nvSpPr>
          <p:spPr>
            <a:xfrm>
              <a:off x="6064068" y="1706441"/>
              <a:ext cx="1719140" cy="2244741"/>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DK"/>
            </a:p>
          </p:txBody>
        </p:sp>
        <p:sp>
          <p:nvSpPr>
            <p:cNvPr id="7" name="TextBox 6">
              <a:extLst>
                <a:ext uri="{FF2B5EF4-FFF2-40B4-BE49-F238E27FC236}">
                  <a16:creationId xmlns:a16="http://schemas.microsoft.com/office/drawing/2014/main" id="{BCD40D67-33E0-6677-6A26-DE597962BE94}"/>
                </a:ext>
              </a:extLst>
            </p:cNvPr>
            <p:cNvSpPr txBox="1"/>
            <p:nvPr/>
          </p:nvSpPr>
          <p:spPr>
            <a:xfrm>
              <a:off x="6064068" y="911071"/>
              <a:ext cx="4438512" cy="2244741"/>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pPr>
              <a:r>
                <a:rPr lang="en-DK" sz="2800" b="1" kern="1200" dirty="0"/>
                <a:t>Open community</a:t>
              </a:r>
            </a:p>
            <a:p>
              <a:pPr marL="0" lvl="0" indent="0" algn="ctr" defTabSz="711200">
                <a:lnSpc>
                  <a:spcPct val="90000"/>
                </a:lnSpc>
                <a:spcBef>
                  <a:spcPct val="0"/>
                </a:spcBef>
                <a:spcAft>
                  <a:spcPct val="35000"/>
                </a:spcAft>
                <a:buNone/>
              </a:pPr>
              <a:r>
                <a:rPr lang="en-DK" sz="2800" kern="1200" dirty="0"/>
                <a:t>A community that their members interact to each other and collaborate</a:t>
              </a:r>
            </a:p>
            <a:p>
              <a:pPr marL="0" lvl="0" indent="0" algn="ctr" defTabSz="711200">
                <a:lnSpc>
                  <a:spcPct val="90000"/>
                </a:lnSpc>
                <a:spcBef>
                  <a:spcPct val="0"/>
                </a:spcBef>
                <a:spcAft>
                  <a:spcPct val="35000"/>
                </a:spcAft>
                <a:buNone/>
              </a:pPr>
              <a:endParaRPr lang="en-DK" sz="2800" kern="1200" dirty="0"/>
            </a:p>
            <a:p>
              <a:pPr marL="0" lvl="0" indent="0" algn="ctr" defTabSz="711200">
                <a:lnSpc>
                  <a:spcPct val="90000"/>
                </a:lnSpc>
                <a:spcBef>
                  <a:spcPct val="0"/>
                </a:spcBef>
                <a:spcAft>
                  <a:spcPct val="35000"/>
                </a:spcAft>
                <a:buNone/>
              </a:pPr>
              <a:r>
                <a:rPr lang="en-DK" sz="2800" kern="1200" dirty="0"/>
                <a:t>nf-core </a:t>
              </a:r>
              <a:r>
                <a:rPr lang="en-DK" sz="2800" kern="1200" dirty="0">
                  <a:sym typeface="Wingdings" pitchFamily="2" charset="2"/>
                </a:rPr>
                <a:t> pipelines</a:t>
              </a:r>
            </a:p>
            <a:p>
              <a:pPr marL="0" lvl="0" indent="0" algn="ctr" defTabSz="711200">
                <a:lnSpc>
                  <a:spcPct val="90000"/>
                </a:lnSpc>
                <a:spcBef>
                  <a:spcPct val="0"/>
                </a:spcBef>
                <a:spcAft>
                  <a:spcPct val="35000"/>
                </a:spcAft>
                <a:buNone/>
              </a:pPr>
              <a:r>
                <a:rPr lang="en-DK" sz="2800" kern="1200" dirty="0">
                  <a:sym typeface="Wingdings" pitchFamily="2" charset="2"/>
                </a:rPr>
                <a:t>Slack chat community</a:t>
              </a:r>
              <a:endParaRPr lang="en-US" sz="2800" kern="1200" dirty="0"/>
            </a:p>
          </p:txBody>
        </p:sp>
      </p:grpSp>
      <p:sp>
        <p:nvSpPr>
          <p:cNvPr id="9" name="Title 8">
            <a:extLst>
              <a:ext uri="{FF2B5EF4-FFF2-40B4-BE49-F238E27FC236}">
                <a16:creationId xmlns:a16="http://schemas.microsoft.com/office/drawing/2014/main" id="{C44E7778-07F4-4F02-CD3B-0B0BCAD2F844}"/>
              </a:ext>
            </a:extLst>
          </p:cNvPr>
          <p:cNvSpPr>
            <a:spLocks noGrp="1"/>
          </p:cNvSpPr>
          <p:nvPr>
            <p:ph type="title"/>
          </p:nvPr>
        </p:nvSpPr>
        <p:spPr/>
        <p:txBody>
          <a:bodyPr/>
          <a:lstStyle/>
          <a:p>
            <a:endParaRPr lang="en-DK"/>
          </a:p>
        </p:txBody>
      </p:sp>
      <p:sp>
        <p:nvSpPr>
          <p:cNvPr id="10" name="Title 1">
            <a:extLst>
              <a:ext uri="{FF2B5EF4-FFF2-40B4-BE49-F238E27FC236}">
                <a16:creationId xmlns:a16="http://schemas.microsoft.com/office/drawing/2014/main" id="{0491291A-B589-1532-BBD6-5DD2D6B52030}"/>
              </a:ext>
            </a:extLst>
          </p:cNvPr>
          <p:cNvSpPr txBox="1">
            <a:spLocks/>
          </p:cNvSpPr>
          <p:nvPr/>
        </p:nvSpPr>
        <p:spPr>
          <a:xfrm>
            <a:off x="990600" y="517525"/>
            <a:ext cx="10515600" cy="1325563"/>
          </a:xfrm>
          <a:prstGeom prst="rect">
            <a:avLst/>
          </a:prstGeom>
          <a:solidFill>
            <a:srgbClr val="61A0AA"/>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a:solidFill>
                  <a:schemeClr val="bg1"/>
                </a:solidFill>
              </a:rPr>
              <a:t>Behind Nextflow</a:t>
            </a:r>
            <a:endParaRPr lang="en-DK" dirty="0">
              <a:solidFill>
                <a:schemeClr val="bg1"/>
              </a:solidFill>
            </a:endParaRPr>
          </a:p>
        </p:txBody>
      </p:sp>
    </p:spTree>
    <p:extLst>
      <p:ext uri="{BB962C8B-B14F-4D97-AF65-F5344CB8AC3E}">
        <p14:creationId xmlns:p14="http://schemas.microsoft.com/office/powerpoint/2010/main" val="12775558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descr="Flowchart">
            <a:extLst>
              <a:ext uri="{FF2B5EF4-FFF2-40B4-BE49-F238E27FC236}">
                <a16:creationId xmlns:a16="http://schemas.microsoft.com/office/drawing/2014/main" id="{30130EAD-A708-52B9-0250-936FF9E64A1B}"/>
              </a:ext>
            </a:extLst>
          </p:cNvPr>
          <p:cNvSpPr/>
          <p:nvPr/>
        </p:nvSpPr>
        <p:spPr>
          <a:xfrm>
            <a:off x="1048703" y="2110062"/>
            <a:ext cx="3094452" cy="3094452"/>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accent5">
              <a:hueOff val="-6758543"/>
              <a:satOff val="-17419"/>
              <a:lumOff val="-11765"/>
              <a:alphaOff val="0"/>
            </a:schemeClr>
          </a:effectRef>
          <a:fontRef idx="minor">
            <a:schemeClr val="lt1"/>
          </a:fontRef>
        </p:style>
        <p:txBody>
          <a:bodyPr/>
          <a:lstStyle/>
          <a:p>
            <a:endParaRPr lang="en-DK"/>
          </a:p>
        </p:txBody>
      </p:sp>
      <p:grpSp>
        <p:nvGrpSpPr>
          <p:cNvPr id="5" name="Group 4">
            <a:extLst>
              <a:ext uri="{FF2B5EF4-FFF2-40B4-BE49-F238E27FC236}">
                <a16:creationId xmlns:a16="http://schemas.microsoft.com/office/drawing/2014/main" id="{620F3E8E-C540-7B35-86FF-7EC7AD639F91}"/>
              </a:ext>
            </a:extLst>
          </p:cNvPr>
          <p:cNvGrpSpPr/>
          <p:nvPr/>
        </p:nvGrpSpPr>
        <p:grpSpPr>
          <a:xfrm>
            <a:off x="4882279" y="2306629"/>
            <a:ext cx="5353102" cy="2897885"/>
            <a:chOff x="8084058" y="1053297"/>
            <a:chExt cx="5353102" cy="2897885"/>
          </a:xfrm>
        </p:grpSpPr>
        <p:sp>
          <p:nvSpPr>
            <p:cNvPr id="6" name="Rectangle 5">
              <a:extLst>
                <a:ext uri="{FF2B5EF4-FFF2-40B4-BE49-F238E27FC236}">
                  <a16:creationId xmlns:a16="http://schemas.microsoft.com/office/drawing/2014/main" id="{26F348A3-A28D-7AC8-6312-8D94AEAA3697}"/>
                </a:ext>
              </a:extLst>
            </p:cNvPr>
            <p:cNvSpPr/>
            <p:nvPr/>
          </p:nvSpPr>
          <p:spPr>
            <a:xfrm>
              <a:off x="8084058" y="1706441"/>
              <a:ext cx="2427443" cy="2244741"/>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DK"/>
            </a:p>
          </p:txBody>
        </p:sp>
        <p:sp>
          <p:nvSpPr>
            <p:cNvPr id="7" name="TextBox 6">
              <a:extLst>
                <a:ext uri="{FF2B5EF4-FFF2-40B4-BE49-F238E27FC236}">
                  <a16:creationId xmlns:a16="http://schemas.microsoft.com/office/drawing/2014/main" id="{B2B37125-F70A-D69B-A42B-65C8EBD3E7DC}"/>
                </a:ext>
              </a:extLst>
            </p:cNvPr>
            <p:cNvSpPr txBox="1"/>
            <p:nvPr/>
          </p:nvSpPr>
          <p:spPr>
            <a:xfrm>
              <a:off x="8659245" y="1053297"/>
              <a:ext cx="4777915" cy="2244741"/>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pPr>
              <a:r>
                <a:rPr lang="en-DK" sz="2400" b="1" kern="1200" dirty="0"/>
                <a:t>Genomics workflows </a:t>
              </a:r>
            </a:p>
            <a:p>
              <a:pPr marL="0" lvl="0" indent="0" algn="ctr" defTabSz="711200">
                <a:lnSpc>
                  <a:spcPct val="90000"/>
                </a:lnSpc>
                <a:spcBef>
                  <a:spcPct val="0"/>
                </a:spcBef>
                <a:spcAft>
                  <a:spcPct val="35000"/>
                </a:spcAft>
                <a:buNone/>
              </a:pPr>
              <a:r>
                <a:rPr lang="en-DK" sz="2400" kern="1200" dirty="0"/>
                <a:t>First pipelines meant for that, large files per samples with many rows and columns,different formats (binary, tab separated, etc..) parallel processess, different sorftware, languages (python, R, matlab, …), takes decisions for the next processes</a:t>
              </a:r>
              <a:endParaRPr lang="en-US" sz="2400" kern="1200" dirty="0"/>
            </a:p>
          </p:txBody>
        </p:sp>
      </p:grpSp>
      <p:sp>
        <p:nvSpPr>
          <p:cNvPr id="9" name="Title 8">
            <a:extLst>
              <a:ext uri="{FF2B5EF4-FFF2-40B4-BE49-F238E27FC236}">
                <a16:creationId xmlns:a16="http://schemas.microsoft.com/office/drawing/2014/main" id="{16420E56-35E8-70E0-DC78-B7DF0C95F278}"/>
              </a:ext>
            </a:extLst>
          </p:cNvPr>
          <p:cNvSpPr>
            <a:spLocks noGrp="1"/>
          </p:cNvSpPr>
          <p:nvPr>
            <p:ph type="title"/>
          </p:nvPr>
        </p:nvSpPr>
        <p:spPr/>
        <p:txBody>
          <a:bodyPr/>
          <a:lstStyle/>
          <a:p>
            <a:endParaRPr lang="en-DK"/>
          </a:p>
        </p:txBody>
      </p:sp>
      <p:sp>
        <p:nvSpPr>
          <p:cNvPr id="10" name="Title 1">
            <a:extLst>
              <a:ext uri="{FF2B5EF4-FFF2-40B4-BE49-F238E27FC236}">
                <a16:creationId xmlns:a16="http://schemas.microsoft.com/office/drawing/2014/main" id="{5CEBBD3A-678B-B462-8272-CF6202A7C5DC}"/>
              </a:ext>
            </a:extLst>
          </p:cNvPr>
          <p:cNvSpPr txBox="1">
            <a:spLocks/>
          </p:cNvSpPr>
          <p:nvPr/>
        </p:nvSpPr>
        <p:spPr>
          <a:xfrm>
            <a:off x="990600" y="517525"/>
            <a:ext cx="10515600" cy="1325563"/>
          </a:xfrm>
          <a:prstGeom prst="rect">
            <a:avLst/>
          </a:prstGeom>
          <a:solidFill>
            <a:srgbClr val="61A0AA"/>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a:solidFill>
                  <a:schemeClr val="bg1"/>
                </a:solidFill>
              </a:rPr>
              <a:t>Behind Nextflow</a:t>
            </a:r>
            <a:endParaRPr lang="en-DK" dirty="0">
              <a:solidFill>
                <a:schemeClr val="bg1"/>
              </a:solidFill>
            </a:endParaRPr>
          </a:p>
        </p:txBody>
      </p:sp>
    </p:spTree>
    <p:extLst>
      <p:ext uri="{BB962C8B-B14F-4D97-AF65-F5344CB8AC3E}">
        <p14:creationId xmlns:p14="http://schemas.microsoft.com/office/powerpoint/2010/main" val="381679442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52584</TotalTime>
  <Words>1801</Words>
  <Application>Microsoft Macintosh PowerPoint</Application>
  <PresentationFormat>Widescreen</PresentationFormat>
  <Paragraphs>181</Paragraphs>
  <Slides>19</Slides>
  <Notes>15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19</vt:i4>
      </vt:variant>
    </vt:vector>
  </HeadingPairs>
  <TitlesOfParts>
    <vt:vector size="26" baseType="lpstr">
      <vt:lpstr>Arial</vt:lpstr>
      <vt:lpstr>Calibri</vt:lpstr>
      <vt:lpstr>Calibri Light</vt:lpstr>
      <vt:lpstr>Harding</vt:lpstr>
      <vt:lpstr>Inter</vt:lpstr>
      <vt:lpstr>Wingdings</vt:lpstr>
      <vt:lpstr>Office Theme</vt:lpstr>
      <vt:lpstr>Nextflow fundamentals training</vt:lpstr>
      <vt:lpstr>Outline of the theoretical part</vt:lpstr>
      <vt:lpstr>Context</vt:lpstr>
      <vt:lpstr>PowerPoint Presentation</vt:lpstr>
      <vt:lpstr>Behind Nextflow</vt:lpstr>
      <vt:lpstr>PowerPoint Presentation</vt:lpstr>
      <vt:lpstr>PowerPoint Presentation</vt:lpstr>
      <vt:lpstr>PowerPoint Presentation</vt:lpstr>
      <vt:lpstr>PowerPoint Presentation</vt:lpstr>
      <vt:lpstr>A nextflow pipeline in metro map</vt:lpstr>
      <vt:lpstr>Why do we need a Community effort?</vt:lpstr>
      <vt:lpstr>Why do we need a Community effort?</vt:lpstr>
      <vt:lpstr>Why do we need a Community effort?</vt:lpstr>
      <vt:lpstr>Nextflow – Basic concepts</vt:lpstr>
      <vt:lpstr>A Nextflow script</vt:lpstr>
      <vt:lpstr>Nextflow – Interesting features</vt:lpstr>
      <vt:lpstr>Languages, Software and computing environments</vt:lpstr>
      <vt:lpstr>Nextflow’s core features</vt:lpstr>
      <vt:lpstr>nf-core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Nextflow</dc:title>
  <dc:creator>Alberto Pallejà Caro</dc:creator>
  <cp:lastModifiedBy>Alberto Pallejà Caro</cp:lastModifiedBy>
  <cp:revision>40</cp:revision>
  <dcterms:created xsi:type="dcterms:W3CDTF">2024-01-04T09:01:32Z</dcterms:created>
  <dcterms:modified xsi:type="dcterms:W3CDTF">2024-11-15T14:31:13Z</dcterms:modified>
</cp:coreProperties>
</file>